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70" r:id="rId4"/>
    <p:sldId id="261" r:id="rId5"/>
    <p:sldId id="262" r:id="rId6"/>
    <p:sldId id="263" r:id="rId7"/>
    <p:sldId id="259" r:id="rId8"/>
    <p:sldId id="264" r:id="rId9"/>
    <p:sldId id="265" r:id="rId10"/>
    <p:sldId id="266" r:id="rId11"/>
    <p:sldId id="267" r:id="rId12"/>
    <p:sldId id="268" r:id="rId13"/>
    <p:sldId id="269" r:id="rId14"/>
    <p:sldId id="271" r:id="rId15"/>
    <p:sldId id="309" r:id="rId16"/>
    <p:sldId id="277" r:id="rId17"/>
    <p:sldId id="278" r:id="rId18"/>
    <p:sldId id="279" r:id="rId19"/>
    <p:sldId id="280" r:id="rId20"/>
    <p:sldId id="281" r:id="rId21"/>
    <p:sldId id="282" r:id="rId22"/>
    <p:sldId id="283" r:id="rId23"/>
    <p:sldId id="272" r:id="rId24"/>
    <p:sldId id="273" r:id="rId25"/>
    <p:sldId id="274" r:id="rId26"/>
    <p:sldId id="275" r:id="rId27"/>
    <p:sldId id="284" r:id="rId28"/>
    <p:sldId id="285" r:id="rId29"/>
    <p:sldId id="286" r:id="rId30"/>
    <p:sldId id="276" r:id="rId31"/>
    <p:sldId id="287" r:id="rId32"/>
    <p:sldId id="288" r:id="rId33"/>
    <p:sldId id="289" r:id="rId34"/>
    <p:sldId id="290" r:id="rId35"/>
    <p:sldId id="302" r:id="rId36"/>
    <p:sldId id="303" r:id="rId37"/>
    <p:sldId id="304" r:id="rId38"/>
    <p:sldId id="305" r:id="rId39"/>
    <p:sldId id="306" r:id="rId40"/>
    <p:sldId id="292" r:id="rId41"/>
    <p:sldId id="293" r:id="rId42"/>
    <p:sldId id="291" r:id="rId43"/>
    <p:sldId id="294" r:id="rId44"/>
    <p:sldId id="295" r:id="rId45"/>
    <p:sldId id="296" r:id="rId46"/>
    <p:sldId id="297" r:id="rId47"/>
    <p:sldId id="298" r:id="rId48"/>
    <p:sldId id="299" r:id="rId49"/>
    <p:sldId id="310" r:id="rId50"/>
    <p:sldId id="301" r:id="rId51"/>
    <p:sldId id="312" r:id="rId52"/>
    <p:sldId id="313" r:id="rId53"/>
    <p:sldId id="314" r:id="rId54"/>
    <p:sldId id="315" r:id="rId55"/>
    <p:sldId id="316" r:id="rId56"/>
  </p:sldIdLst>
  <p:sldSz cx="12192000" cy="6858000"/>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5156" autoAdjust="0"/>
  </p:normalViewPr>
  <p:slideViewPr>
    <p:cSldViewPr snapToGrid="0">
      <p:cViewPr varScale="1">
        <p:scale>
          <a:sx n="87" d="100"/>
          <a:sy n="87" d="100"/>
        </p:scale>
        <p:origin x="600" y="96"/>
      </p:cViewPr>
      <p:guideLst/>
    </p:cSldViewPr>
  </p:slideViewPr>
  <p:notesTextViewPr>
    <p:cViewPr>
      <p:scale>
        <a:sx n="1" d="1"/>
        <a:sy n="1" d="1"/>
      </p:scale>
      <p:origin x="0" y="0"/>
    </p:cViewPr>
  </p:notesTextViewPr>
  <p:sorterViewPr>
    <p:cViewPr>
      <p:scale>
        <a:sx n="100" d="100"/>
        <a:sy n="100" d="100"/>
      </p:scale>
      <p:origin x="0" y="-12192"/>
    </p:cViewPr>
  </p:sorterViewPr>
  <p:notesViewPr>
    <p:cSldViewPr snapToGrid="0">
      <p:cViewPr varScale="1">
        <p:scale>
          <a:sx n="78" d="100"/>
          <a:sy n="78" d="100"/>
        </p:scale>
        <p:origin x="308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9983"/>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936768" y="0"/>
            <a:ext cx="3011699" cy="459983"/>
          </a:xfrm>
          <a:prstGeom prst="rect">
            <a:avLst/>
          </a:prstGeom>
        </p:spPr>
        <p:txBody>
          <a:bodyPr vert="horz" lIns="92098" tIns="46049" rIns="92098" bIns="46049" rtlCol="0"/>
          <a:lstStyle>
            <a:lvl1pPr algn="r">
              <a:defRPr sz="1200"/>
            </a:lvl1pPr>
          </a:lstStyle>
          <a:p>
            <a:fld id="{BBDA2B23-C3EE-4FFE-86AE-86D8706A1760}" type="datetimeFigureOut">
              <a:rPr lang="en-US" smtClean="0"/>
              <a:t>10/8/2019</a:t>
            </a:fld>
            <a:endParaRPr lang="en-US"/>
          </a:p>
        </p:txBody>
      </p:sp>
      <p:sp>
        <p:nvSpPr>
          <p:cNvPr id="4" name="Slide Image Placeholder 3"/>
          <p:cNvSpPr>
            <a:spLocks noGrp="1" noRot="1" noChangeAspect="1"/>
          </p:cNvSpPr>
          <p:nvPr>
            <p:ph type="sldImg" idx="2"/>
          </p:nvPr>
        </p:nvSpPr>
        <p:spPr>
          <a:xfrm>
            <a:off x="725488" y="1146175"/>
            <a:ext cx="5499100" cy="3094038"/>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95008" y="4412010"/>
            <a:ext cx="5560060" cy="3609826"/>
          </a:xfrm>
          <a:prstGeom prst="rect">
            <a:avLst/>
          </a:prstGeom>
        </p:spPr>
        <p:txBody>
          <a:bodyPr vert="horz" lIns="92098" tIns="46049" rIns="92098" bIns="460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07832"/>
            <a:ext cx="3011699" cy="459982"/>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2"/>
            <a:ext cx="3011699" cy="459982"/>
          </a:xfrm>
          <a:prstGeom prst="rect">
            <a:avLst/>
          </a:prstGeom>
        </p:spPr>
        <p:txBody>
          <a:bodyPr vert="horz" lIns="92098" tIns="46049" rIns="92098" bIns="46049" rtlCol="0" anchor="b"/>
          <a:lstStyle>
            <a:lvl1pPr algn="r">
              <a:defRPr sz="1200"/>
            </a:lvl1pPr>
          </a:lstStyle>
          <a:p>
            <a:fld id="{35DDC9B6-8508-4E35-944E-574E0FB01824}" type="slidenum">
              <a:rPr lang="en-US" smtClean="0"/>
              <a:t>‹#›</a:t>
            </a:fld>
            <a:endParaRPr lang="en-US"/>
          </a:p>
        </p:txBody>
      </p:sp>
    </p:spTree>
    <p:extLst>
      <p:ext uri="{BB962C8B-B14F-4D97-AF65-F5344CB8AC3E}">
        <p14:creationId xmlns:p14="http://schemas.microsoft.com/office/powerpoint/2010/main" val="207574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Sentencing – applies to offenses committed on, after, and prior to the effective date of May 14, 2019 where the sentence for such offense has not yet been imposed.</a:t>
            </a:r>
          </a:p>
          <a:p>
            <a:endParaRPr lang="en-US" dirty="0"/>
          </a:p>
          <a:p>
            <a:r>
              <a:rPr lang="en-US" dirty="0"/>
              <a:t>Resentencing -  applies to offenses committed prior to the effective date , August 12, 2019.</a:t>
            </a:r>
          </a:p>
          <a:p>
            <a:endParaRPr lang="en-US" dirty="0"/>
          </a:p>
          <a:p>
            <a:r>
              <a:rPr lang="en-US" dirty="0"/>
              <a:t>Materials pages 3-9.</a:t>
            </a:r>
          </a:p>
        </p:txBody>
      </p:sp>
      <p:sp>
        <p:nvSpPr>
          <p:cNvPr id="4" name="Slide Number Placeholder 3"/>
          <p:cNvSpPr>
            <a:spLocks noGrp="1"/>
          </p:cNvSpPr>
          <p:nvPr>
            <p:ph type="sldNum" sz="quarter" idx="5"/>
          </p:nvPr>
        </p:nvSpPr>
        <p:spPr/>
        <p:txBody>
          <a:bodyPr/>
          <a:lstStyle/>
          <a:p>
            <a:fld id="{35DDC9B6-8508-4E35-944E-574E0FB01824}" type="slidenum">
              <a:rPr lang="en-US" smtClean="0"/>
              <a:t>2</a:t>
            </a:fld>
            <a:endParaRPr lang="en-US"/>
          </a:p>
        </p:txBody>
      </p:sp>
    </p:spTree>
    <p:extLst>
      <p:ext uri="{BB962C8B-B14F-4D97-AF65-F5344CB8AC3E}">
        <p14:creationId xmlns:p14="http://schemas.microsoft.com/office/powerpoint/2010/main" val="8790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DC9B6-8508-4E35-944E-574E0FB01824}" type="slidenum">
              <a:rPr lang="en-US" smtClean="0"/>
              <a:t>20</a:t>
            </a:fld>
            <a:endParaRPr lang="en-US"/>
          </a:p>
        </p:txBody>
      </p:sp>
    </p:spTree>
    <p:extLst>
      <p:ext uri="{BB962C8B-B14F-4D97-AF65-F5344CB8AC3E}">
        <p14:creationId xmlns:p14="http://schemas.microsoft.com/office/powerpoint/2010/main" val="589868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DC9B6-8508-4E35-944E-574E0FB01824}" type="slidenum">
              <a:rPr lang="en-US" smtClean="0"/>
              <a:t>21</a:t>
            </a:fld>
            <a:endParaRPr lang="en-US"/>
          </a:p>
        </p:txBody>
      </p:sp>
    </p:spTree>
    <p:extLst>
      <p:ext uri="{BB962C8B-B14F-4D97-AF65-F5344CB8AC3E}">
        <p14:creationId xmlns:p14="http://schemas.microsoft.com/office/powerpoint/2010/main" val="212146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pages 20-22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23</a:t>
            </a:fld>
            <a:endParaRPr lang="en-US"/>
          </a:p>
        </p:txBody>
      </p:sp>
    </p:spTree>
    <p:extLst>
      <p:ext uri="{BB962C8B-B14F-4D97-AF65-F5344CB8AC3E}">
        <p14:creationId xmlns:p14="http://schemas.microsoft.com/office/powerpoint/2010/main" val="60174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materials p. 25-26.</a:t>
            </a:r>
          </a:p>
        </p:txBody>
      </p:sp>
      <p:sp>
        <p:nvSpPr>
          <p:cNvPr id="4" name="Slide Number Placeholder 3"/>
          <p:cNvSpPr>
            <a:spLocks noGrp="1"/>
          </p:cNvSpPr>
          <p:nvPr>
            <p:ph type="sldNum" sz="quarter" idx="5"/>
          </p:nvPr>
        </p:nvSpPr>
        <p:spPr/>
        <p:txBody>
          <a:bodyPr/>
          <a:lstStyle/>
          <a:p>
            <a:fld id="{35DDC9B6-8508-4E35-944E-574E0FB01824}" type="slidenum">
              <a:rPr lang="en-US" smtClean="0"/>
              <a:t>27</a:t>
            </a:fld>
            <a:endParaRPr lang="en-US"/>
          </a:p>
        </p:txBody>
      </p:sp>
    </p:spTree>
    <p:extLst>
      <p:ext uri="{BB962C8B-B14F-4D97-AF65-F5344CB8AC3E}">
        <p14:creationId xmlns:p14="http://schemas.microsoft.com/office/powerpoint/2010/main" val="94959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material p. 26.</a:t>
            </a:r>
          </a:p>
        </p:txBody>
      </p:sp>
      <p:sp>
        <p:nvSpPr>
          <p:cNvPr id="4" name="Slide Number Placeholder 3"/>
          <p:cNvSpPr>
            <a:spLocks noGrp="1"/>
          </p:cNvSpPr>
          <p:nvPr>
            <p:ph type="sldNum" sz="quarter" idx="5"/>
          </p:nvPr>
        </p:nvSpPr>
        <p:spPr/>
        <p:txBody>
          <a:bodyPr/>
          <a:lstStyle/>
          <a:p>
            <a:fld id="{35DDC9B6-8508-4E35-944E-574E0FB01824}" type="slidenum">
              <a:rPr lang="en-US" smtClean="0"/>
              <a:t>28</a:t>
            </a:fld>
            <a:endParaRPr lang="en-US"/>
          </a:p>
        </p:txBody>
      </p:sp>
    </p:spTree>
    <p:extLst>
      <p:ext uri="{BB962C8B-B14F-4D97-AF65-F5344CB8AC3E}">
        <p14:creationId xmlns:p14="http://schemas.microsoft.com/office/powerpoint/2010/main" val="132321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are necessary but must be sufficient documentation to establish the 4 criteria for eligibility.</a:t>
            </a:r>
          </a:p>
        </p:txBody>
      </p:sp>
      <p:sp>
        <p:nvSpPr>
          <p:cNvPr id="4" name="Slide Number Placeholder 3"/>
          <p:cNvSpPr>
            <a:spLocks noGrp="1"/>
          </p:cNvSpPr>
          <p:nvPr>
            <p:ph type="sldNum" sz="quarter" idx="5"/>
          </p:nvPr>
        </p:nvSpPr>
        <p:spPr/>
        <p:txBody>
          <a:bodyPr/>
          <a:lstStyle/>
          <a:p>
            <a:fld id="{35DDC9B6-8508-4E35-944E-574E0FB01824}" type="slidenum">
              <a:rPr lang="en-US" smtClean="0"/>
              <a:t>29</a:t>
            </a:fld>
            <a:endParaRPr lang="en-US"/>
          </a:p>
        </p:txBody>
      </p:sp>
    </p:spTree>
    <p:extLst>
      <p:ext uri="{BB962C8B-B14F-4D97-AF65-F5344CB8AC3E}">
        <p14:creationId xmlns:p14="http://schemas.microsoft.com/office/powerpoint/2010/main" val="2135511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Judicial Notification is found on page 27 of materials.  You may choose to submit it to Judge as proposed notification for Judge to sign.</a:t>
            </a:r>
          </a:p>
        </p:txBody>
      </p:sp>
      <p:sp>
        <p:nvSpPr>
          <p:cNvPr id="4" name="Slide Number Placeholder 3"/>
          <p:cNvSpPr>
            <a:spLocks noGrp="1"/>
          </p:cNvSpPr>
          <p:nvPr>
            <p:ph type="sldNum" sz="quarter" idx="5"/>
          </p:nvPr>
        </p:nvSpPr>
        <p:spPr/>
        <p:txBody>
          <a:bodyPr/>
          <a:lstStyle/>
          <a:p>
            <a:fld id="{35DDC9B6-8508-4E35-944E-574E0FB01824}" type="slidenum">
              <a:rPr lang="en-US" smtClean="0"/>
              <a:t>30</a:t>
            </a:fld>
            <a:endParaRPr lang="en-US"/>
          </a:p>
        </p:txBody>
      </p:sp>
    </p:spTree>
    <p:extLst>
      <p:ext uri="{BB962C8B-B14F-4D97-AF65-F5344CB8AC3E}">
        <p14:creationId xmlns:p14="http://schemas.microsoft.com/office/powerpoint/2010/main" val="209316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28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34</a:t>
            </a:fld>
            <a:endParaRPr lang="en-US"/>
          </a:p>
        </p:txBody>
      </p:sp>
    </p:spTree>
    <p:extLst>
      <p:ext uri="{BB962C8B-B14F-4D97-AF65-F5344CB8AC3E}">
        <p14:creationId xmlns:p14="http://schemas.microsoft.com/office/powerpoint/2010/main" val="317212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pages 23-24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35</a:t>
            </a:fld>
            <a:endParaRPr lang="en-US"/>
          </a:p>
        </p:txBody>
      </p:sp>
    </p:spTree>
    <p:extLst>
      <p:ext uri="{BB962C8B-B14F-4D97-AF65-F5344CB8AC3E}">
        <p14:creationId xmlns:p14="http://schemas.microsoft.com/office/powerpoint/2010/main" val="284528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23-24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36</a:t>
            </a:fld>
            <a:endParaRPr lang="en-US"/>
          </a:p>
        </p:txBody>
      </p:sp>
    </p:spTree>
    <p:extLst>
      <p:ext uri="{BB962C8B-B14F-4D97-AF65-F5344CB8AC3E}">
        <p14:creationId xmlns:p14="http://schemas.microsoft.com/office/powerpoint/2010/main" val="374995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10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4</a:t>
            </a:fld>
            <a:endParaRPr lang="en-US"/>
          </a:p>
        </p:txBody>
      </p:sp>
    </p:spTree>
    <p:extLst>
      <p:ext uri="{BB962C8B-B14F-4D97-AF65-F5344CB8AC3E}">
        <p14:creationId xmlns:p14="http://schemas.microsoft.com/office/powerpoint/2010/main" val="176549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pages 29-31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37</a:t>
            </a:fld>
            <a:endParaRPr lang="en-US"/>
          </a:p>
        </p:txBody>
      </p:sp>
    </p:spTree>
    <p:extLst>
      <p:ext uri="{BB962C8B-B14F-4D97-AF65-F5344CB8AC3E}">
        <p14:creationId xmlns:p14="http://schemas.microsoft.com/office/powerpoint/2010/main" val="2934052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____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38</a:t>
            </a:fld>
            <a:endParaRPr lang="en-US"/>
          </a:p>
        </p:txBody>
      </p:sp>
    </p:spTree>
    <p:extLst>
      <p:ext uri="{BB962C8B-B14F-4D97-AF65-F5344CB8AC3E}">
        <p14:creationId xmlns:p14="http://schemas.microsoft.com/office/powerpoint/2010/main" val="1930415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____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39</a:t>
            </a:fld>
            <a:endParaRPr lang="en-US"/>
          </a:p>
        </p:txBody>
      </p:sp>
    </p:spTree>
    <p:extLst>
      <p:ext uri="{BB962C8B-B14F-4D97-AF65-F5344CB8AC3E}">
        <p14:creationId xmlns:p14="http://schemas.microsoft.com/office/powerpoint/2010/main" val="3368860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____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40</a:t>
            </a:fld>
            <a:endParaRPr lang="en-US"/>
          </a:p>
        </p:txBody>
      </p:sp>
    </p:spTree>
    <p:extLst>
      <p:ext uri="{BB962C8B-B14F-4D97-AF65-F5344CB8AC3E}">
        <p14:creationId xmlns:p14="http://schemas.microsoft.com/office/powerpoint/2010/main" val="2133512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32-43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41</a:t>
            </a:fld>
            <a:endParaRPr lang="en-US"/>
          </a:p>
        </p:txBody>
      </p:sp>
    </p:spTree>
    <p:extLst>
      <p:ext uri="{BB962C8B-B14F-4D97-AF65-F5344CB8AC3E}">
        <p14:creationId xmlns:p14="http://schemas.microsoft.com/office/powerpoint/2010/main" val="1461392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with regard to the “unduly harsh” finding the cross reference to the methodology of Penal Law § 60.12 does not quite work and takes some reworking of the final step of the analysis.</a:t>
            </a:r>
          </a:p>
        </p:txBody>
      </p:sp>
      <p:sp>
        <p:nvSpPr>
          <p:cNvPr id="4" name="Slide Number Placeholder 3"/>
          <p:cNvSpPr>
            <a:spLocks noGrp="1"/>
          </p:cNvSpPr>
          <p:nvPr>
            <p:ph type="sldNum" sz="quarter" idx="5"/>
          </p:nvPr>
        </p:nvSpPr>
        <p:spPr/>
        <p:txBody>
          <a:bodyPr/>
          <a:lstStyle/>
          <a:p>
            <a:fld id="{35DDC9B6-8508-4E35-944E-574E0FB01824}" type="slidenum">
              <a:rPr lang="en-US" smtClean="0"/>
              <a:t>46</a:t>
            </a:fld>
            <a:endParaRPr lang="en-US"/>
          </a:p>
        </p:txBody>
      </p:sp>
    </p:spTree>
    <p:extLst>
      <p:ext uri="{BB962C8B-B14F-4D97-AF65-F5344CB8AC3E}">
        <p14:creationId xmlns:p14="http://schemas.microsoft.com/office/powerpoint/2010/main" val="889747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with regard to the “unduly harsh” finding the cross reference to the methodology of Penal Law § 60.12 does not quite work and takes some reworking of the final step of the analysis.</a:t>
            </a:r>
          </a:p>
          <a:p>
            <a:endParaRPr lang="en-US" dirty="0"/>
          </a:p>
          <a:p>
            <a:r>
              <a:rPr lang="en-US" dirty="0"/>
              <a:t>Anticipate this issue coming up.</a:t>
            </a:r>
          </a:p>
        </p:txBody>
      </p:sp>
      <p:sp>
        <p:nvSpPr>
          <p:cNvPr id="4" name="Slide Number Placeholder 3"/>
          <p:cNvSpPr>
            <a:spLocks noGrp="1"/>
          </p:cNvSpPr>
          <p:nvPr>
            <p:ph type="sldNum" sz="quarter" idx="5"/>
          </p:nvPr>
        </p:nvSpPr>
        <p:spPr/>
        <p:txBody>
          <a:bodyPr/>
          <a:lstStyle/>
          <a:p>
            <a:fld id="{35DDC9B6-8508-4E35-944E-574E0FB01824}" type="slidenum">
              <a:rPr lang="en-US" smtClean="0"/>
              <a:t>47</a:t>
            </a:fld>
            <a:endParaRPr lang="en-US"/>
          </a:p>
        </p:txBody>
      </p:sp>
    </p:spTree>
    <p:extLst>
      <p:ext uri="{BB962C8B-B14F-4D97-AF65-F5344CB8AC3E}">
        <p14:creationId xmlns:p14="http://schemas.microsoft.com/office/powerpoint/2010/main" val="4282547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Burden of Proof – Preponderance of </a:t>
            </a:r>
            <a:r>
              <a:rPr lang="en-US"/>
              <a:t>the evidence</a:t>
            </a:r>
            <a:endParaRPr lang="en-US" dirty="0"/>
          </a:p>
          <a:p>
            <a:r>
              <a:rPr lang="en-US" dirty="0"/>
              <a:t>Records – sentence and commitment order, legal date computation, computer printout of </a:t>
            </a:r>
            <a:r>
              <a:rPr lang="en-US" dirty="0" err="1"/>
              <a:t>discipolinary</a:t>
            </a:r>
            <a:r>
              <a:rPr lang="en-US" dirty="0"/>
              <a:t> record, program assignments, misbehavior reports, program evaluations, certificates, quarterly evaluations.</a:t>
            </a:r>
          </a:p>
          <a:p>
            <a:r>
              <a:rPr lang="en-US" dirty="0"/>
              <a:t>“At the time of offense…” – 1) need not be contemporaneous – how remote; 2) Need not be victim of dv of person against whom crime committed</a:t>
            </a:r>
          </a:p>
          <a:p>
            <a:r>
              <a:rPr lang="en-US" dirty="0"/>
              <a:t>Statutory language changes – “defendant was [the] </a:t>
            </a:r>
            <a:r>
              <a:rPr lang="en-US" b="1" dirty="0"/>
              <a:t>a </a:t>
            </a:r>
            <a:r>
              <a:rPr lang="en-US" b="0" dirty="0"/>
              <a:t>victim of domestic violence</a:t>
            </a:r>
          </a:p>
          <a:p>
            <a:r>
              <a:rPr lang="en-US" b="0" dirty="0"/>
              <a:t>		- …abuse [by the victim or intended victim of such offense] </a:t>
            </a:r>
            <a:r>
              <a:rPr lang="en-US" b="1" dirty="0"/>
              <a:t>inflicted by a member of the same family or household…</a:t>
            </a:r>
            <a:endParaRPr lang="en-US" dirty="0"/>
          </a:p>
          <a:p>
            <a:endParaRPr lang="en-US" dirty="0"/>
          </a:p>
        </p:txBody>
      </p:sp>
      <p:sp>
        <p:nvSpPr>
          <p:cNvPr id="4" name="Slide Number Placeholder 3"/>
          <p:cNvSpPr>
            <a:spLocks noGrp="1"/>
          </p:cNvSpPr>
          <p:nvPr>
            <p:ph type="sldNum" sz="quarter" idx="5"/>
          </p:nvPr>
        </p:nvSpPr>
        <p:spPr/>
        <p:txBody>
          <a:bodyPr/>
          <a:lstStyle/>
          <a:p>
            <a:fld id="{35DDC9B6-8508-4E35-944E-574E0FB01824}" type="slidenum">
              <a:rPr lang="en-US" smtClean="0"/>
              <a:t>52</a:t>
            </a:fld>
            <a:endParaRPr lang="en-US"/>
          </a:p>
        </p:txBody>
      </p:sp>
    </p:spTree>
    <p:extLst>
      <p:ext uri="{BB962C8B-B14F-4D97-AF65-F5344CB8AC3E}">
        <p14:creationId xmlns:p14="http://schemas.microsoft.com/office/powerpoint/2010/main" val="1449975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Prioritizing for prisoners about to be released – Since one of the criteria to apply for resentencing is that the person must be confined in a DOCCS facility, concern must be taken with regard to potential applicants who are nearing their release date.  What happens if they apply before being released but are subsequently released before the resentencing hearing takes place?  Must they get in their request to apply before release or must they get in </a:t>
            </a:r>
            <a:r>
              <a:rPr lang="en-US"/>
              <a:t>their actual </a:t>
            </a:r>
            <a:r>
              <a:rPr lang="en-US" dirty="0"/>
              <a:t>application for resentencing?</a:t>
            </a:r>
          </a:p>
        </p:txBody>
      </p:sp>
      <p:sp>
        <p:nvSpPr>
          <p:cNvPr id="4" name="Slide Number Placeholder 3"/>
          <p:cNvSpPr>
            <a:spLocks noGrp="1"/>
          </p:cNvSpPr>
          <p:nvPr>
            <p:ph type="sldNum" sz="quarter" idx="5"/>
          </p:nvPr>
        </p:nvSpPr>
        <p:spPr/>
        <p:txBody>
          <a:bodyPr/>
          <a:lstStyle/>
          <a:p>
            <a:fld id="{35DDC9B6-8508-4E35-944E-574E0FB01824}" type="slidenum">
              <a:rPr lang="en-US" smtClean="0"/>
              <a:t>53</a:t>
            </a:fld>
            <a:endParaRPr lang="en-US"/>
          </a:p>
        </p:txBody>
      </p:sp>
    </p:spTree>
    <p:extLst>
      <p:ext uri="{BB962C8B-B14F-4D97-AF65-F5344CB8AC3E}">
        <p14:creationId xmlns:p14="http://schemas.microsoft.com/office/powerpoint/2010/main" val="118623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DC9B6-8508-4E35-944E-574E0FB01824}" type="slidenum">
              <a:rPr lang="en-US" smtClean="0"/>
              <a:t>54</a:t>
            </a:fld>
            <a:endParaRPr lang="en-US"/>
          </a:p>
        </p:txBody>
      </p:sp>
    </p:spTree>
    <p:extLst>
      <p:ext uri="{BB962C8B-B14F-4D97-AF65-F5344CB8AC3E}">
        <p14:creationId xmlns:p14="http://schemas.microsoft.com/office/powerpoint/2010/main" val="24979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 60.12 contains the following proviso:  “A court may determine that such abuse constitutes a significant contributing factor pursuant to paragraph (b) of this subdivision regardless of whether the defendant raised a defense pursuant to article thirty-five, article forty, or subdivision one of section 125.25 of this chapter.”</a:t>
            </a:r>
          </a:p>
        </p:txBody>
      </p:sp>
      <p:sp>
        <p:nvSpPr>
          <p:cNvPr id="4" name="Slide Number Placeholder 3"/>
          <p:cNvSpPr>
            <a:spLocks noGrp="1"/>
          </p:cNvSpPr>
          <p:nvPr>
            <p:ph type="sldNum" sz="quarter" idx="5"/>
          </p:nvPr>
        </p:nvSpPr>
        <p:spPr/>
        <p:txBody>
          <a:bodyPr/>
          <a:lstStyle/>
          <a:p>
            <a:fld id="{35DDC9B6-8508-4E35-944E-574E0FB01824}" type="slidenum">
              <a:rPr lang="en-US" smtClean="0"/>
              <a:t>5</a:t>
            </a:fld>
            <a:endParaRPr lang="en-US"/>
          </a:p>
        </p:txBody>
      </p:sp>
    </p:spTree>
    <p:extLst>
      <p:ext uri="{BB962C8B-B14F-4D97-AF65-F5344CB8AC3E}">
        <p14:creationId xmlns:p14="http://schemas.microsoft.com/office/powerpoint/2010/main" val="3783625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DC9B6-8508-4E35-944E-574E0FB01824}" type="slidenum">
              <a:rPr lang="en-US" smtClean="0"/>
              <a:t>55</a:t>
            </a:fld>
            <a:endParaRPr lang="en-US"/>
          </a:p>
        </p:txBody>
      </p:sp>
    </p:spTree>
    <p:extLst>
      <p:ext uri="{BB962C8B-B14F-4D97-AF65-F5344CB8AC3E}">
        <p14:creationId xmlns:p14="http://schemas.microsoft.com/office/powerpoint/2010/main" val="71974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problem with the third step of the analysis contained in (c), which if read literally would create an impossibility to ever prove that a possible sentence under any of those Penal Law provisions would be unduly harsh.  For indeed there are some sentences available under 70.00 that would allow for an unconditional discharge.  To make sense it must be read as meaning that the sentences provided for in the specific sentencing structure and class of offense is unduly harsh. </a:t>
            </a:r>
          </a:p>
        </p:txBody>
      </p:sp>
      <p:sp>
        <p:nvSpPr>
          <p:cNvPr id="4" name="Slide Number Placeholder 3"/>
          <p:cNvSpPr>
            <a:spLocks noGrp="1"/>
          </p:cNvSpPr>
          <p:nvPr>
            <p:ph type="sldNum" sz="quarter" idx="5"/>
          </p:nvPr>
        </p:nvSpPr>
        <p:spPr/>
        <p:txBody>
          <a:bodyPr/>
          <a:lstStyle/>
          <a:p>
            <a:fld id="{35DDC9B6-8508-4E35-944E-574E0FB01824}" type="slidenum">
              <a:rPr lang="en-US" smtClean="0"/>
              <a:t>6</a:t>
            </a:fld>
            <a:endParaRPr lang="en-US"/>
          </a:p>
        </p:txBody>
      </p:sp>
    </p:spTree>
    <p:extLst>
      <p:ext uri="{BB962C8B-B14F-4D97-AF65-F5344CB8AC3E}">
        <p14:creationId xmlns:p14="http://schemas.microsoft.com/office/powerpoint/2010/main" val="5978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Substantial -  real, meaningful, </a:t>
            </a:r>
          </a:p>
          <a:p>
            <a:endParaRPr lang="en-US" dirty="0"/>
          </a:p>
          <a:p>
            <a:r>
              <a:rPr lang="en-US" dirty="0"/>
              <a:t>Significant – sufficiently great or important to be worthy of attention, meaningful, important</a:t>
            </a:r>
          </a:p>
          <a:p>
            <a:endParaRPr lang="en-US" dirty="0"/>
          </a:p>
          <a:p>
            <a:r>
              <a:rPr lang="en-US" dirty="0"/>
              <a:t>Unduly Harsh – Parsimonious – “sufficient, but not greater than necessary”</a:t>
            </a:r>
          </a:p>
        </p:txBody>
      </p:sp>
      <p:sp>
        <p:nvSpPr>
          <p:cNvPr id="4" name="Slide Number Placeholder 3"/>
          <p:cNvSpPr>
            <a:spLocks noGrp="1"/>
          </p:cNvSpPr>
          <p:nvPr>
            <p:ph type="sldNum" sz="quarter" idx="5"/>
          </p:nvPr>
        </p:nvSpPr>
        <p:spPr/>
        <p:txBody>
          <a:bodyPr/>
          <a:lstStyle/>
          <a:p>
            <a:fld id="{35DDC9B6-8508-4E35-944E-574E0FB01824}" type="slidenum">
              <a:rPr lang="en-US" smtClean="0"/>
              <a:t>8</a:t>
            </a:fld>
            <a:endParaRPr lang="en-US"/>
          </a:p>
        </p:txBody>
      </p:sp>
    </p:spTree>
    <p:extLst>
      <p:ext uri="{BB962C8B-B14F-4D97-AF65-F5344CB8AC3E}">
        <p14:creationId xmlns:p14="http://schemas.microsoft.com/office/powerpoint/2010/main" val="178713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12-14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11</a:t>
            </a:fld>
            <a:endParaRPr lang="en-US"/>
          </a:p>
        </p:txBody>
      </p:sp>
    </p:spTree>
    <p:extLst>
      <p:ext uri="{BB962C8B-B14F-4D97-AF65-F5344CB8AC3E}">
        <p14:creationId xmlns:p14="http://schemas.microsoft.com/office/powerpoint/2010/main" val="400188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sample letter on page 15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17</a:t>
            </a:fld>
            <a:endParaRPr lang="en-US"/>
          </a:p>
        </p:txBody>
      </p:sp>
    </p:spTree>
    <p:extLst>
      <p:ext uri="{BB962C8B-B14F-4D97-AF65-F5344CB8AC3E}">
        <p14:creationId xmlns:p14="http://schemas.microsoft.com/office/powerpoint/2010/main" val="300482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sample letter on page ____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18</a:t>
            </a:fld>
            <a:endParaRPr lang="en-US"/>
          </a:p>
        </p:txBody>
      </p:sp>
    </p:spTree>
    <p:extLst>
      <p:ext uri="{BB962C8B-B14F-4D97-AF65-F5344CB8AC3E}">
        <p14:creationId xmlns:p14="http://schemas.microsoft.com/office/powerpoint/2010/main" val="301557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questionnaire on pages 17-19 of materials</a:t>
            </a:r>
          </a:p>
        </p:txBody>
      </p:sp>
      <p:sp>
        <p:nvSpPr>
          <p:cNvPr id="4" name="Slide Number Placeholder 3"/>
          <p:cNvSpPr>
            <a:spLocks noGrp="1"/>
          </p:cNvSpPr>
          <p:nvPr>
            <p:ph type="sldNum" sz="quarter" idx="5"/>
          </p:nvPr>
        </p:nvSpPr>
        <p:spPr/>
        <p:txBody>
          <a:bodyPr/>
          <a:lstStyle/>
          <a:p>
            <a:fld id="{35DDC9B6-8508-4E35-944E-574E0FB01824}" type="slidenum">
              <a:rPr lang="en-US" smtClean="0"/>
              <a:t>19</a:t>
            </a:fld>
            <a:endParaRPr lang="en-US"/>
          </a:p>
        </p:txBody>
      </p:sp>
    </p:spTree>
    <p:extLst>
      <p:ext uri="{BB962C8B-B14F-4D97-AF65-F5344CB8AC3E}">
        <p14:creationId xmlns:p14="http://schemas.microsoft.com/office/powerpoint/2010/main" val="139449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11CC-FDA1-43F9-B3C9-19744BD8D4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D1DB5-3618-4DDE-B1E6-72F653DEF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42E70C-C38C-4AAA-83AA-84F3A5C1664D}"/>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5" name="Footer Placeholder 4">
            <a:extLst>
              <a:ext uri="{FF2B5EF4-FFF2-40B4-BE49-F238E27FC236}">
                <a16:creationId xmlns:a16="http://schemas.microsoft.com/office/drawing/2014/main" id="{DA2FFA9D-6E90-4FCE-8C9E-48E0652FE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27BD0-1EA9-42AC-95E5-CE6E52B6D804}"/>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425286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B41-FA9B-400E-85F7-80D02D3D9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126A83-04F2-49FA-9EE7-99440A322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12961-EBAC-4F0B-B769-20AFE2E56DAE}"/>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5" name="Footer Placeholder 4">
            <a:extLst>
              <a:ext uri="{FF2B5EF4-FFF2-40B4-BE49-F238E27FC236}">
                <a16:creationId xmlns:a16="http://schemas.microsoft.com/office/drawing/2014/main" id="{0D0D12B6-56D5-4AEC-9099-AFF186485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568EF-41E0-49BA-AFFD-0A71DBCAF786}"/>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371749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623E6-F2DD-4086-B48F-3302C755C7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EA15D-22CB-4E78-BEAB-F3E3BC37F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E501C-8E78-457E-BE3E-4965CAD0FA68}"/>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5" name="Footer Placeholder 4">
            <a:extLst>
              <a:ext uri="{FF2B5EF4-FFF2-40B4-BE49-F238E27FC236}">
                <a16:creationId xmlns:a16="http://schemas.microsoft.com/office/drawing/2014/main" id="{31504D8E-455F-4DC8-96DD-84E4F77CD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63869-029F-42A0-A334-1888CFEE4B0A}"/>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384744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CDF4-6551-420E-98CF-D1F30D228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6D854-C108-46CE-97A7-60D02F638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D91A8-2A46-48E4-962C-21319C91371A}"/>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5" name="Footer Placeholder 4">
            <a:extLst>
              <a:ext uri="{FF2B5EF4-FFF2-40B4-BE49-F238E27FC236}">
                <a16:creationId xmlns:a16="http://schemas.microsoft.com/office/drawing/2014/main" id="{6B634E55-0230-4ADC-BD1A-35C0198D3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8279D-02DD-41C8-AB4B-CE129A66B9E4}"/>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254662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674A-54EF-43EB-AF6A-E426E654A0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1E3F19-585A-477D-A639-924D0CF2E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6F42F-27D4-443C-A117-7953DF996329}"/>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5" name="Footer Placeholder 4">
            <a:extLst>
              <a:ext uri="{FF2B5EF4-FFF2-40B4-BE49-F238E27FC236}">
                <a16:creationId xmlns:a16="http://schemas.microsoft.com/office/drawing/2014/main" id="{2D11D23F-E052-44C6-9450-5F7CCD679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79769-C47D-4847-B6BC-ECA3677DB3D2}"/>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306667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D95A-E32E-4C85-9726-48FD78666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A6E08-DD62-4AB7-A8D3-DF65B59653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4688A5-D39E-4F26-B9B4-69991A671D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D6192-BD9D-4A66-AB82-1A4B3A8B76A4}"/>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6" name="Footer Placeholder 5">
            <a:extLst>
              <a:ext uri="{FF2B5EF4-FFF2-40B4-BE49-F238E27FC236}">
                <a16:creationId xmlns:a16="http://schemas.microsoft.com/office/drawing/2014/main" id="{8C7F2186-1592-4F19-9B9B-11909EF86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66C94-EEC7-4B1D-88F4-194175CF1865}"/>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95689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EA30-D537-4D4F-8CFC-F24FD53AC4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AE2A74-E4C0-4131-9D0D-34DB81BB4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6E56C-91AE-4C39-BC77-02252D142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D1F624-85E7-4E74-B324-E54A82239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D0D05-D2CD-4BDB-B878-BE49AAD4AF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B4607-427C-4D84-8758-52A9514DFE14}"/>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8" name="Footer Placeholder 7">
            <a:extLst>
              <a:ext uri="{FF2B5EF4-FFF2-40B4-BE49-F238E27FC236}">
                <a16:creationId xmlns:a16="http://schemas.microsoft.com/office/drawing/2014/main" id="{C22C64D1-6777-491C-BB93-1E7DB8BFA5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62797-33A0-40C2-B0C2-74C0E1A8CB33}"/>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386820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03DB-EEFB-4F1A-A42C-830B8F1EA7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2C9FF-DE4F-4D59-BE5F-0F21642D15EE}"/>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4" name="Footer Placeholder 3">
            <a:extLst>
              <a:ext uri="{FF2B5EF4-FFF2-40B4-BE49-F238E27FC236}">
                <a16:creationId xmlns:a16="http://schemas.microsoft.com/office/drawing/2014/main" id="{9150096E-4A54-468B-9B9F-46FBB67F21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62A37-DB7C-44BD-A146-8326284F178F}"/>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236500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77CA6-869D-41CF-8DC9-5E3B4CF72F14}"/>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3" name="Footer Placeholder 2">
            <a:extLst>
              <a:ext uri="{FF2B5EF4-FFF2-40B4-BE49-F238E27FC236}">
                <a16:creationId xmlns:a16="http://schemas.microsoft.com/office/drawing/2014/main" id="{E24814AA-2B55-42B8-9B92-490696BC31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2468E-0404-45D1-B1F0-97AD75789523}"/>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166150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5E40-29FF-46E7-8332-64C673EB9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12B29-89BC-46C2-8A84-058DC0D18D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4A07AE-7E7E-4A2F-9968-3D6B61AA1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DF6B2-9821-4E2C-AFF2-4AA1D714E7E5}"/>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6" name="Footer Placeholder 5">
            <a:extLst>
              <a:ext uri="{FF2B5EF4-FFF2-40B4-BE49-F238E27FC236}">
                <a16:creationId xmlns:a16="http://schemas.microsoft.com/office/drawing/2014/main" id="{739AA409-1788-49DD-BBF3-DE16E1432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D28AA-7B4C-4FD7-9864-A108C33E6EF7}"/>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247933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702C-0662-4730-A2C6-A75DFC910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9E7F25-4113-4692-9236-BBF755BA1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C5B877-5CAB-4724-9FD1-81FE1AC9A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46B24-3ACC-466D-98AD-90EB851294E1}"/>
              </a:ext>
            </a:extLst>
          </p:cNvPr>
          <p:cNvSpPr>
            <a:spLocks noGrp="1"/>
          </p:cNvSpPr>
          <p:nvPr>
            <p:ph type="dt" sz="half" idx="10"/>
          </p:nvPr>
        </p:nvSpPr>
        <p:spPr/>
        <p:txBody>
          <a:bodyPr/>
          <a:lstStyle/>
          <a:p>
            <a:fld id="{0EA75A51-1D2B-4F61-870D-CB9C18F805E7}" type="datetimeFigureOut">
              <a:rPr lang="en-US" smtClean="0"/>
              <a:t>10/8/2019</a:t>
            </a:fld>
            <a:endParaRPr lang="en-US"/>
          </a:p>
        </p:txBody>
      </p:sp>
      <p:sp>
        <p:nvSpPr>
          <p:cNvPr id="6" name="Footer Placeholder 5">
            <a:extLst>
              <a:ext uri="{FF2B5EF4-FFF2-40B4-BE49-F238E27FC236}">
                <a16:creationId xmlns:a16="http://schemas.microsoft.com/office/drawing/2014/main" id="{B60B329E-1DF4-400F-96EF-8A6320E74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09FDF-B377-43F8-AC82-F25D221C4E5A}"/>
              </a:ext>
            </a:extLst>
          </p:cNvPr>
          <p:cNvSpPr>
            <a:spLocks noGrp="1"/>
          </p:cNvSpPr>
          <p:nvPr>
            <p:ph type="sldNum" sz="quarter" idx="12"/>
          </p:nvPr>
        </p:nvSpPr>
        <p:spPr/>
        <p:txBody>
          <a:bodyPr/>
          <a:lstStyle/>
          <a:p>
            <a:fld id="{8AACF829-F578-451E-AE59-DF909B862980}" type="slidenum">
              <a:rPr lang="en-US" smtClean="0"/>
              <a:t>‹#›</a:t>
            </a:fld>
            <a:endParaRPr lang="en-US"/>
          </a:p>
        </p:txBody>
      </p:sp>
    </p:spTree>
    <p:extLst>
      <p:ext uri="{BB962C8B-B14F-4D97-AF65-F5344CB8AC3E}">
        <p14:creationId xmlns:p14="http://schemas.microsoft.com/office/powerpoint/2010/main" val="28738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92972-C155-41E9-AEF7-32B6D79A7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398677-85C8-48F6-89E2-AA88FB067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9B1FE-7753-43CB-A6F0-F7858594D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75A51-1D2B-4F61-870D-CB9C18F805E7}" type="datetimeFigureOut">
              <a:rPr lang="en-US" smtClean="0"/>
              <a:t>10/8/2019</a:t>
            </a:fld>
            <a:endParaRPr lang="en-US"/>
          </a:p>
        </p:txBody>
      </p:sp>
      <p:sp>
        <p:nvSpPr>
          <p:cNvPr id="5" name="Footer Placeholder 4">
            <a:extLst>
              <a:ext uri="{FF2B5EF4-FFF2-40B4-BE49-F238E27FC236}">
                <a16:creationId xmlns:a16="http://schemas.microsoft.com/office/drawing/2014/main" id="{E40F857E-87D3-49B7-97DE-DCB1457DF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D5FC6E-1F12-4170-9BD6-9C05FAA6A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CF829-F578-451E-AE59-DF909B862980}" type="slidenum">
              <a:rPr lang="en-US" smtClean="0"/>
              <a:t>‹#›</a:t>
            </a:fld>
            <a:endParaRPr lang="en-US"/>
          </a:p>
        </p:txBody>
      </p:sp>
    </p:spTree>
    <p:extLst>
      <p:ext uri="{BB962C8B-B14F-4D97-AF65-F5344CB8AC3E}">
        <p14:creationId xmlns:p14="http://schemas.microsoft.com/office/powerpoint/2010/main" val="425634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5498-D988-44FF-AFA6-A3B230922BC9}"/>
              </a:ext>
            </a:extLst>
          </p:cNvPr>
          <p:cNvSpPr>
            <a:spLocks noGrp="1"/>
          </p:cNvSpPr>
          <p:nvPr>
            <p:ph type="ctrTitle"/>
          </p:nvPr>
        </p:nvSpPr>
        <p:spPr>
          <a:xfrm>
            <a:off x="1524000" y="106878"/>
            <a:ext cx="9144000" cy="4215740"/>
          </a:xfrm>
        </p:spPr>
        <p:txBody>
          <a:bodyPr>
            <a:normAutofit fontScale="90000"/>
          </a:bodyPr>
          <a:lstStyle/>
          <a:p>
            <a:pPr>
              <a:lnSpc>
                <a:spcPct val="100000"/>
              </a:lnSpc>
            </a:pP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DOMESTIC VIOLENCE</a:t>
            </a:r>
            <a:b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SURVIVORS JUSTICE ACT:</a:t>
            </a:r>
            <a:b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APPLICATION FOR RESENTENCING</a:t>
            </a:r>
          </a:p>
        </p:txBody>
      </p:sp>
      <p:sp>
        <p:nvSpPr>
          <p:cNvPr id="3" name="Subtitle 2">
            <a:extLst>
              <a:ext uri="{FF2B5EF4-FFF2-40B4-BE49-F238E27FC236}">
                <a16:creationId xmlns:a16="http://schemas.microsoft.com/office/drawing/2014/main" id="{3E2EB478-24BD-4D6D-A03F-48498009A5D3}"/>
              </a:ext>
            </a:extLst>
          </p:cNvPr>
          <p:cNvSpPr>
            <a:spLocks noGrp="1"/>
          </p:cNvSpPr>
          <p:nvPr>
            <p:ph type="subTitle" idx="1"/>
          </p:nvPr>
        </p:nvSpPr>
        <p:spPr>
          <a:xfrm>
            <a:off x="8217725" y="5391397"/>
            <a:ext cx="3301339" cy="1199408"/>
          </a:xfrm>
        </p:spPr>
        <p:txBody>
          <a:bodyPr/>
          <a:lstStyle/>
          <a:p>
            <a:pPr algn="l"/>
            <a:r>
              <a:rPr lang="en-US" dirty="0">
                <a:latin typeface="Times New Roman" panose="02020603050405020304" pitchFamily="18" charset="0"/>
                <a:cs typeface="Times New Roman" panose="02020603050405020304" pitchFamily="18" charset="0"/>
              </a:rPr>
              <a:t>Presented by:</a:t>
            </a:r>
          </a:p>
          <a:p>
            <a:pPr algn="l"/>
            <a:r>
              <a:rPr lang="en-US" dirty="0">
                <a:latin typeface="Times New Roman" panose="02020603050405020304" pitchFamily="18" charset="0"/>
                <a:cs typeface="Times New Roman" panose="02020603050405020304" pitchFamily="18" charset="0"/>
              </a:rPr>
              <a:t>Alan Rosenthal</a:t>
            </a:r>
          </a:p>
        </p:txBody>
      </p:sp>
    </p:spTree>
    <p:extLst>
      <p:ext uri="{BB962C8B-B14F-4D97-AF65-F5344CB8AC3E}">
        <p14:creationId xmlns:p14="http://schemas.microsoft.com/office/powerpoint/2010/main" val="5365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A709-0DE1-4503-AD6B-4AD43CA44D03}"/>
              </a:ext>
            </a:extLst>
          </p:cNvPr>
          <p:cNvSpPr>
            <a:spLocks noGrp="1"/>
          </p:cNvSpPr>
          <p:nvPr>
            <p:ph type="title"/>
          </p:nvPr>
        </p:nvSpPr>
        <p:spPr>
          <a:xfrm>
            <a:off x="0" y="1"/>
            <a:ext cx="12192000" cy="1448790"/>
          </a:xfrm>
        </p:spPr>
        <p:txBody>
          <a:bodyPr>
            <a:noAutofit/>
          </a:bodyPr>
          <a:lstStyle/>
          <a:p>
            <a:pPr algn="ctr">
              <a:lnSpc>
                <a:spcPct val="100000"/>
              </a:lnSpc>
            </a:pP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“Member of the Same Family or Household”</a:t>
            </a:r>
          </a:p>
        </p:txBody>
      </p:sp>
      <p:sp>
        <p:nvSpPr>
          <p:cNvPr id="3" name="Content Placeholder 2">
            <a:extLst>
              <a:ext uri="{FF2B5EF4-FFF2-40B4-BE49-F238E27FC236}">
                <a16:creationId xmlns:a16="http://schemas.microsoft.com/office/drawing/2014/main" id="{8F7585DF-D950-45C9-B5E2-B9BBB7DF0FE1}"/>
              </a:ext>
            </a:extLst>
          </p:cNvPr>
          <p:cNvSpPr>
            <a:spLocks noGrp="1"/>
          </p:cNvSpPr>
          <p:nvPr>
            <p:ph idx="1"/>
          </p:nvPr>
        </p:nvSpPr>
        <p:spPr>
          <a:xfrm>
            <a:off x="142505" y="1603169"/>
            <a:ext cx="11899074" cy="5254831"/>
          </a:xfrm>
        </p:spPr>
        <p:txBody>
          <a:bodyPr>
            <a:normAutofit lnSpcReduction="10000"/>
          </a:bodyPr>
          <a:lstStyle/>
          <a:p>
            <a:pPr marL="0" indent="0">
              <a:lnSpc>
                <a:spcPct val="100000"/>
              </a:lnSpc>
              <a:buNone/>
            </a:pPr>
            <a:r>
              <a:rPr lang="en-US" sz="3200" dirty="0">
                <a:latin typeface="Times New Roman" panose="02020603050405020304" pitchFamily="18" charset="0"/>
                <a:cs typeface="Times New Roman" panose="02020603050405020304" pitchFamily="18" charset="0"/>
              </a:rPr>
              <a:t>CPL § 530.11 ….shall mean the following:</a:t>
            </a:r>
          </a:p>
          <a:p>
            <a:pPr marL="742950" indent="-742950">
              <a:lnSpc>
                <a:spcPct val="100000"/>
              </a:lnSpc>
              <a:buAutoNum type="alphaLcParenBoth"/>
            </a:pPr>
            <a:r>
              <a:rPr lang="en-US" sz="3200" dirty="0">
                <a:latin typeface="Times New Roman" panose="02020603050405020304" pitchFamily="18" charset="0"/>
                <a:cs typeface="Times New Roman" panose="02020603050405020304" pitchFamily="18" charset="0"/>
              </a:rPr>
              <a:t>Persons related by consanguinity or affinity;</a:t>
            </a:r>
          </a:p>
          <a:p>
            <a:pPr marL="742950" indent="-742950">
              <a:lnSpc>
                <a:spcPct val="100000"/>
              </a:lnSpc>
              <a:buAutoNum type="alphaLcParenBoth"/>
            </a:pPr>
            <a:r>
              <a:rPr lang="en-US" sz="3200" dirty="0">
                <a:latin typeface="Times New Roman" panose="02020603050405020304" pitchFamily="18" charset="0"/>
                <a:cs typeface="Times New Roman" panose="02020603050405020304" pitchFamily="18" charset="0"/>
              </a:rPr>
              <a:t>Persons legally married to one another;</a:t>
            </a:r>
          </a:p>
          <a:p>
            <a:pPr marL="742950" indent="-742950">
              <a:lnSpc>
                <a:spcPct val="100000"/>
              </a:lnSpc>
              <a:buAutoNum type="alphaLcParenBoth"/>
            </a:pPr>
            <a:r>
              <a:rPr lang="en-US" sz="3200" dirty="0">
                <a:latin typeface="Times New Roman" panose="02020603050405020304" pitchFamily="18" charset="0"/>
                <a:cs typeface="Times New Roman" panose="02020603050405020304" pitchFamily="18" charset="0"/>
              </a:rPr>
              <a:t>Persons formerly married to one another regardless of whether they still reside in the same household;</a:t>
            </a:r>
          </a:p>
          <a:p>
            <a:pPr marL="742950" indent="-742950">
              <a:lnSpc>
                <a:spcPct val="100000"/>
              </a:lnSpc>
              <a:buAutoNum type="alphaLcParenBoth"/>
            </a:pPr>
            <a:r>
              <a:rPr lang="en-US" sz="3200" dirty="0">
                <a:latin typeface="Times New Roman" panose="02020603050405020304" pitchFamily="18" charset="0"/>
                <a:cs typeface="Times New Roman" panose="02020603050405020304" pitchFamily="18" charset="0"/>
              </a:rPr>
              <a:t>Person who have a child in common, regardless of whether such persons have been married or have lived together at any time; and</a:t>
            </a:r>
          </a:p>
          <a:p>
            <a:pPr marL="742950" indent="-742950">
              <a:lnSpc>
                <a:spcPct val="100000"/>
              </a:lnSpc>
              <a:buAutoNum type="alphaLcParenBoth"/>
            </a:pPr>
            <a:r>
              <a:rPr lang="en-US" sz="3200" dirty="0">
                <a:latin typeface="Times New Roman" panose="02020603050405020304" pitchFamily="18" charset="0"/>
                <a:cs typeface="Times New Roman" panose="02020603050405020304" pitchFamily="18" charset="0"/>
              </a:rPr>
              <a:t>Persons who are not related by consanguinity or affinity and who are or have been in an intimate relationship regardless of whether such persons have lived together at any time.</a:t>
            </a:r>
          </a:p>
          <a:p>
            <a:pPr marL="742950" indent="-742950">
              <a:lnSpc>
                <a:spcPct val="100000"/>
              </a:lnSpc>
              <a:buAutoNum type="alphaLcParenBoth"/>
            </a:pPr>
            <a:endParaRPr lang="en-US" sz="3600" dirty="0">
              <a:latin typeface="Times New Roman" panose="02020603050405020304" pitchFamily="18" charset="0"/>
              <a:cs typeface="Times New Roman" panose="02020603050405020304" pitchFamily="18" charset="0"/>
            </a:endParaRPr>
          </a:p>
          <a:p>
            <a:pPr marL="742950" indent="-742950">
              <a:lnSpc>
                <a:spcPct val="100000"/>
              </a:lnSpc>
              <a:buAutoNum type="alphaLcParenBoth"/>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46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976B-11CB-49DB-BDFD-CF2355D4F7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C8DA9F-12EF-4853-AD19-1F0251AC6C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27" y="-807523"/>
            <a:ext cx="12275127" cy="8419605"/>
          </a:xfrm>
        </p:spPr>
      </p:pic>
    </p:spTree>
    <p:extLst>
      <p:ext uri="{BB962C8B-B14F-4D97-AF65-F5344CB8AC3E}">
        <p14:creationId xmlns:p14="http://schemas.microsoft.com/office/powerpoint/2010/main" val="223867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3821-1442-4963-B138-BC7548D96A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782D0C-39CA-4476-A49F-E9A16636E9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19396"/>
            <a:ext cx="12192000" cy="8431480"/>
          </a:xfrm>
        </p:spPr>
      </p:pic>
    </p:spTree>
    <p:extLst>
      <p:ext uri="{BB962C8B-B14F-4D97-AF65-F5344CB8AC3E}">
        <p14:creationId xmlns:p14="http://schemas.microsoft.com/office/powerpoint/2010/main" val="3751721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55D2-2C8C-41E9-8D1F-DD223E91091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A40007-7E29-4F88-AD7F-E8A42D45C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24395"/>
            <a:ext cx="12192000" cy="7968343"/>
          </a:xfrm>
        </p:spPr>
      </p:pic>
    </p:spTree>
    <p:extLst>
      <p:ext uri="{BB962C8B-B14F-4D97-AF65-F5344CB8AC3E}">
        <p14:creationId xmlns:p14="http://schemas.microsoft.com/office/powerpoint/2010/main" val="310627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093-721E-442E-B085-335C3B292A17}"/>
              </a:ext>
            </a:extLst>
          </p:cNvPr>
          <p:cNvSpPr>
            <a:spLocks noGrp="1"/>
          </p:cNvSpPr>
          <p:nvPr>
            <p:ph type="title"/>
          </p:nvPr>
        </p:nvSpPr>
        <p:spPr>
          <a:xfrm>
            <a:off x="838200" y="1"/>
            <a:ext cx="10515600" cy="2747962"/>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CPL § 440.47</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Motion for Resentence: </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Domestic Violence Cases</a:t>
            </a:r>
          </a:p>
        </p:txBody>
      </p:sp>
      <p:sp>
        <p:nvSpPr>
          <p:cNvPr id="3" name="Content Placeholder 2">
            <a:extLst>
              <a:ext uri="{FF2B5EF4-FFF2-40B4-BE49-F238E27FC236}">
                <a16:creationId xmlns:a16="http://schemas.microsoft.com/office/drawing/2014/main" id="{63FF0E15-44C3-4B4D-B8EB-EF694AD6A782}"/>
              </a:ext>
            </a:extLst>
          </p:cNvPr>
          <p:cNvSpPr>
            <a:spLocks noGrp="1"/>
          </p:cNvSpPr>
          <p:nvPr>
            <p:ph idx="1"/>
          </p:nvPr>
        </p:nvSpPr>
        <p:spPr>
          <a:xfrm>
            <a:off x="225631" y="3004458"/>
            <a:ext cx="11697195" cy="2747962"/>
          </a:xfrm>
        </p:spPr>
        <p:txBody>
          <a:bodyPr>
            <a:normAutofit/>
          </a:bodyPr>
          <a:lstStyle/>
          <a:p>
            <a:pPr marL="0" indent="0">
              <a:buNone/>
            </a:pPr>
            <a:r>
              <a:rPr lang="en-US" sz="4800" dirty="0">
                <a:latin typeface="Times New Roman" panose="02020603050405020304" pitchFamily="18" charset="0"/>
                <a:cs typeface="Times New Roman" panose="02020603050405020304" pitchFamily="18" charset="0"/>
              </a:rPr>
              <a:t>Provides for resentencing if defense counsel can establish that the defendant was a victim of domestic violence and meets the statutory criteria</a:t>
            </a:r>
          </a:p>
        </p:txBody>
      </p:sp>
    </p:spTree>
    <p:extLst>
      <p:ext uri="{BB962C8B-B14F-4D97-AF65-F5344CB8AC3E}">
        <p14:creationId xmlns:p14="http://schemas.microsoft.com/office/powerpoint/2010/main" val="154059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093-721E-442E-B085-335C3B292A17}"/>
              </a:ext>
            </a:extLst>
          </p:cNvPr>
          <p:cNvSpPr>
            <a:spLocks noGrp="1"/>
          </p:cNvSpPr>
          <p:nvPr>
            <p:ph type="title"/>
          </p:nvPr>
        </p:nvSpPr>
        <p:spPr>
          <a:xfrm>
            <a:off x="838200" y="1"/>
            <a:ext cx="10515600" cy="254131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CPL § 440.47</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Motion for Resentence: </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YOU HOLD THE KEYS?</a:t>
            </a:r>
          </a:p>
        </p:txBody>
      </p:sp>
      <p:pic>
        <p:nvPicPr>
          <p:cNvPr id="5" name="Content Placeholder 4">
            <a:extLst>
              <a:ext uri="{FF2B5EF4-FFF2-40B4-BE49-F238E27FC236}">
                <a16:creationId xmlns:a16="http://schemas.microsoft.com/office/drawing/2014/main" id="{F3A42A86-9BB8-4096-BF03-9434E9B84B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5987" y="2541588"/>
            <a:ext cx="7515576" cy="4227512"/>
          </a:xfrm>
        </p:spPr>
      </p:pic>
    </p:spTree>
    <p:extLst>
      <p:ext uri="{BB962C8B-B14F-4D97-AF65-F5344CB8AC3E}">
        <p14:creationId xmlns:p14="http://schemas.microsoft.com/office/powerpoint/2010/main" val="124686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093-721E-442E-B085-335C3B292A17}"/>
              </a:ext>
            </a:extLst>
          </p:cNvPr>
          <p:cNvSpPr>
            <a:spLocks noGrp="1"/>
          </p:cNvSpPr>
          <p:nvPr>
            <p:ph type="title"/>
          </p:nvPr>
        </p:nvSpPr>
        <p:spPr>
          <a:xfrm>
            <a:off x="838200" y="1"/>
            <a:ext cx="10515600" cy="2747962"/>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CPL § 440.47</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Motion for Resentence: </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Domestic Violence Cases</a:t>
            </a:r>
          </a:p>
        </p:txBody>
      </p:sp>
      <p:sp>
        <p:nvSpPr>
          <p:cNvPr id="3" name="Content Placeholder 2">
            <a:extLst>
              <a:ext uri="{FF2B5EF4-FFF2-40B4-BE49-F238E27FC236}">
                <a16:creationId xmlns:a16="http://schemas.microsoft.com/office/drawing/2014/main" id="{63FF0E15-44C3-4B4D-B8EB-EF694AD6A782}"/>
              </a:ext>
            </a:extLst>
          </p:cNvPr>
          <p:cNvSpPr>
            <a:spLocks noGrp="1"/>
          </p:cNvSpPr>
          <p:nvPr>
            <p:ph idx="1"/>
          </p:nvPr>
        </p:nvSpPr>
        <p:spPr>
          <a:xfrm>
            <a:off x="225631" y="3004458"/>
            <a:ext cx="11697195" cy="2747962"/>
          </a:xfrm>
        </p:spPr>
        <p:txBody>
          <a:bodyPr>
            <a:normAutofit/>
          </a:bodyPr>
          <a:lstStyle/>
          <a:p>
            <a:pPr marL="0" indent="0">
              <a:buNone/>
            </a:pPr>
            <a:r>
              <a:rPr lang="en-US" sz="3600"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Lessons learned from the DLRA</a:t>
            </a:r>
          </a:p>
          <a:p>
            <a:pPr marL="0" indent="0">
              <a:buNone/>
            </a:pPr>
            <a:r>
              <a:rPr lang="en-US" sz="3600" dirty="0">
                <a:latin typeface="Times New Roman" panose="02020603050405020304" pitchFamily="18" charset="0"/>
                <a:cs typeface="Times New Roman" panose="02020603050405020304" pitchFamily="18" charset="0"/>
              </a:rPr>
              <a:t>● Taking a proactive approach</a:t>
            </a:r>
          </a:p>
          <a:p>
            <a:pPr marL="0" indent="0">
              <a:buNone/>
            </a:pPr>
            <a:r>
              <a:rPr lang="en-US" sz="3600" dirty="0">
                <a:latin typeface="Times New Roman" panose="02020603050405020304" pitchFamily="18" charset="0"/>
                <a:cs typeface="Times New Roman" panose="02020603050405020304" pitchFamily="18" charset="0"/>
              </a:rPr>
              <a:t>● Outreach letter to potentially eligible prisoners</a:t>
            </a:r>
          </a:p>
          <a:p>
            <a:pPr marL="0" indent="0">
              <a:buNone/>
            </a:pPr>
            <a:r>
              <a:rPr lang="en-US" sz="3600" dirty="0">
                <a:latin typeface="Times New Roman" panose="02020603050405020304" pitchFamily="18" charset="0"/>
                <a:cs typeface="Times New Roman" panose="02020603050405020304" pitchFamily="18" charset="0"/>
              </a:rPr>
              <a:t>● Letter includes an initial eligibility questionnaire</a:t>
            </a:r>
          </a:p>
        </p:txBody>
      </p:sp>
    </p:spTree>
    <p:extLst>
      <p:ext uri="{BB962C8B-B14F-4D97-AF65-F5344CB8AC3E}">
        <p14:creationId xmlns:p14="http://schemas.microsoft.com/office/powerpoint/2010/main" val="305500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D7A6-C510-49E8-89FB-BF3F5BD3550A}"/>
              </a:ext>
            </a:extLst>
          </p:cNvPr>
          <p:cNvSpPr>
            <a:spLocks noGrp="1"/>
          </p:cNvSpPr>
          <p:nvPr>
            <p:ph type="title"/>
          </p:nvPr>
        </p:nvSpPr>
        <p:spPr>
          <a:xfrm>
            <a:off x="838200" y="1"/>
            <a:ext cx="10515600" cy="681036"/>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 Outreach Letter</a:t>
            </a:r>
          </a:p>
        </p:txBody>
      </p:sp>
      <p:pic>
        <p:nvPicPr>
          <p:cNvPr id="6" name="Content Placeholder 5">
            <a:extLst>
              <a:ext uri="{FF2B5EF4-FFF2-40B4-BE49-F238E27FC236}">
                <a16:creationId xmlns:a16="http://schemas.microsoft.com/office/drawing/2014/main" id="{48DD51BD-AB2D-4F6B-BB25-686AC8E7EB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1840" y="804231"/>
            <a:ext cx="5849957" cy="6224530"/>
          </a:xfrm>
        </p:spPr>
      </p:pic>
    </p:spTree>
    <p:extLst>
      <p:ext uri="{BB962C8B-B14F-4D97-AF65-F5344CB8AC3E}">
        <p14:creationId xmlns:p14="http://schemas.microsoft.com/office/powerpoint/2010/main" val="317049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D7A6-C510-49E8-89FB-BF3F5BD3550A}"/>
              </a:ext>
            </a:extLst>
          </p:cNvPr>
          <p:cNvSpPr>
            <a:spLocks noGrp="1"/>
          </p:cNvSpPr>
          <p:nvPr>
            <p:ph type="title"/>
          </p:nvPr>
        </p:nvSpPr>
        <p:spPr>
          <a:xfrm>
            <a:off x="838200" y="1"/>
            <a:ext cx="10515600" cy="681036"/>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 Outreach Letter</a:t>
            </a:r>
          </a:p>
        </p:txBody>
      </p:sp>
      <p:pic>
        <p:nvPicPr>
          <p:cNvPr id="6" name="Content Placeholder 5">
            <a:extLst>
              <a:ext uri="{FF2B5EF4-FFF2-40B4-BE49-F238E27FC236}">
                <a16:creationId xmlns:a16="http://schemas.microsoft.com/office/drawing/2014/main" id="{1BE43A43-34F2-4E3B-826A-045442AA5E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0712" y="681038"/>
            <a:ext cx="5783283" cy="6176962"/>
          </a:xfrm>
        </p:spPr>
      </p:pic>
    </p:spTree>
    <p:extLst>
      <p:ext uri="{BB962C8B-B14F-4D97-AF65-F5344CB8AC3E}">
        <p14:creationId xmlns:p14="http://schemas.microsoft.com/office/powerpoint/2010/main" val="120996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D7A6-C510-49E8-89FB-BF3F5BD3550A}"/>
              </a:ext>
            </a:extLst>
          </p:cNvPr>
          <p:cNvSpPr>
            <a:spLocks noGrp="1"/>
          </p:cNvSpPr>
          <p:nvPr>
            <p:ph type="title"/>
          </p:nvPr>
        </p:nvSpPr>
        <p:spPr>
          <a:xfrm>
            <a:off x="838200" y="1"/>
            <a:ext cx="10515600" cy="681036"/>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Questionnaire</a:t>
            </a:r>
          </a:p>
        </p:txBody>
      </p:sp>
      <p:pic>
        <p:nvPicPr>
          <p:cNvPr id="6" name="Content Placeholder 5">
            <a:extLst>
              <a:ext uri="{FF2B5EF4-FFF2-40B4-BE49-F238E27FC236}">
                <a16:creationId xmlns:a16="http://schemas.microsoft.com/office/drawing/2014/main" id="{1A54C091-9A1A-4190-AA24-B16F80A427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6377" y="681038"/>
            <a:ext cx="5199246" cy="6176962"/>
          </a:xfrm>
        </p:spPr>
      </p:pic>
    </p:spTree>
    <p:extLst>
      <p:ext uri="{BB962C8B-B14F-4D97-AF65-F5344CB8AC3E}">
        <p14:creationId xmlns:p14="http://schemas.microsoft.com/office/powerpoint/2010/main" val="173133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05B1-5538-4D84-9F41-EAA8924E5C74}"/>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Relevant New Statutes</a:t>
            </a:r>
          </a:p>
        </p:txBody>
      </p:sp>
      <p:sp>
        <p:nvSpPr>
          <p:cNvPr id="3" name="Content Placeholder 2">
            <a:extLst>
              <a:ext uri="{FF2B5EF4-FFF2-40B4-BE49-F238E27FC236}">
                <a16:creationId xmlns:a16="http://schemas.microsoft.com/office/drawing/2014/main" id="{9EC96833-4E58-421C-9D86-54B6CEB30DF1}"/>
              </a:ext>
            </a:extLst>
          </p:cNvPr>
          <p:cNvSpPr>
            <a:spLocks noGrp="1"/>
          </p:cNvSpPr>
          <p:nvPr>
            <p:ph idx="1"/>
          </p:nvPr>
        </p:nvSpPr>
        <p:spPr>
          <a:xfrm>
            <a:off x="838200" y="2054431"/>
            <a:ext cx="10515600" cy="4122532"/>
          </a:xfrm>
        </p:spPr>
        <p:txBody>
          <a:bodyPr>
            <a:normAutofit/>
          </a:bodyPr>
          <a:lstStyle/>
          <a:p>
            <a:pPr>
              <a:lnSpc>
                <a:spcPct val="100000"/>
              </a:lnSpc>
            </a:pPr>
            <a:r>
              <a:rPr lang="en-US" sz="3600" dirty="0">
                <a:latin typeface="Times New Roman" panose="02020603050405020304" pitchFamily="18" charset="0"/>
                <a:cs typeface="Times New Roman" panose="02020603050405020304" pitchFamily="18" charset="0"/>
              </a:rPr>
              <a:t>Penal Law § 60.12 (Amended)</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ahoma" panose="020B0604030504040204" pitchFamily="34" charset="0"/>
                <a:cs typeface="Times New Roman" panose="02020603050405020304" pitchFamily="18" charset="0"/>
              </a:rPr>
              <a:t>▪ Domestic Violence Alternative Sentence</a:t>
            </a:r>
          </a:p>
          <a:p>
            <a:pPr marL="0" indent="0">
              <a:lnSpc>
                <a:spcPct val="100000"/>
              </a:lnSpc>
              <a:buNone/>
            </a:pPr>
            <a:r>
              <a:rPr lang="en-US" sz="3600" dirty="0">
                <a:latin typeface="Times New Roman" panose="02020603050405020304" pitchFamily="18" charset="0"/>
                <a:ea typeface="Tahoma" panose="020B0604030504040204" pitchFamily="34" charset="0"/>
                <a:cs typeface="Times New Roman" panose="02020603050405020304" pitchFamily="18" charset="0"/>
              </a:rPr>
              <a:t>	▪ Effective May 14, 2019</a:t>
            </a:r>
            <a:endParaRPr lang="en-US" sz="3600" dirty="0">
              <a:latin typeface="Times New Roman" panose="02020603050405020304" pitchFamily="18" charset="0"/>
              <a:cs typeface="Times New Roman" panose="02020603050405020304" pitchFamily="18" charset="0"/>
            </a:endParaRPr>
          </a:p>
          <a:p>
            <a:pPr>
              <a:lnSpc>
                <a:spcPct val="100000"/>
              </a:lnSpc>
            </a:pPr>
            <a:r>
              <a:rPr lang="en-US" sz="3600" dirty="0">
                <a:latin typeface="Times New Roman" panose="02020603050405020304" pitchFamily="18" charset="0"/>
                <a:cs typeface="Times New Roman" panose="02020603050405020304" pitchFamily="18" charset="0"/>
              </a:rPr>
              <a:t>CPL </a:t>
            </a:r>
            <a:r>
              <a:rPr lang="en-US" sz="3600">
                <a:latin typeface="Times New Roman" panose="02020603050405020304" pitchFamily="18" charset="0"/>
                <a:cs typeface="Times New Roman" panose="02020603050405020304" pitchFamily="18" charset="0"/>
              </a:rPr>
              <a:t>§ 440.47 (New)</a:t>
            </a:r>
            <a:endParaRPr lang="en-US" sz="3600" dirty="0">
              <a:latin typeface="Times New Roman" panose="02020603050405020304" pitchFamily="18" charset="0"/>
              <a:cs typeface="Times New Roman" panose="02020603050405020304" pitchFamily="18" charset="0"/>
            </a:endParaRP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ahoma" panose="020B0604030504040204" pitchFamily="34" charset="0"/>
                <a:cs typeface="Times New Roman" panose="02020603050405020304" pitchFamily="18" charset="0"/>
              </a:rPr>
              <a:t>▪ Application for Resentencing</a:t>
            </a:r>
          </a:p>
          <a:p>
            <a:pPr marL="0" indent="0">
              <a:lnSpc>
                <a:spcPct val="100000"/>
              </a:lnSpc>
              <a:buNone/>
            </a:pPr>
            <a:r>
              <a:rPr lang="en-US" sz="3600" dirty="0">
                <a:latin typeface="Times New Roman" panose="02020603050405020304" pitchFamily="18" charset="0"/>
                <a:ea typeface="Tahoma" panose="020B0604030504040204" pitchFamily="34" charset="0"/>
                <a:cs typeface="Times New Roman" panose="02020603050405020304" pitchFamily="18" charset="0"/>
              </a:rPr>
              <a:t>	▪ Effective August 12, 2019</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15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D7A6-C510-49E8-89FB-BF3F5BD3550A}"/>
              </a:ext>
            </a:extLst>
          </p:cNvPr>
          <p:cNvSpPr>
            <a:spLocks noGrp="1"/>
          </p:cNvSpPr>
          <p:nvPr>
            <p:ph type="title"/>
          </p:nvPr>
        </p:nvSpPr>
        <p:spPr>
          <a:xfrm>
            <a:off x="838200" y="1"/>
            <a:ext cx="10515600" cy="681036"/>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Questionnaire</a:t>
            </a:r>
          </a:p>
        </p:txBody>
      </p:sp>
      <p:pic>
        <p:nvPicPr>
          <p:cNvPr id="5" name="Content Placeholder 4">
            <a:extLst>
              <a:ext uri="{FF2B5EF4-FFF2-40B4-BE49-F238E27FC236}">
                <a16:creationId xmlns:a16="http://schemas.microsoft.com/office/drawing/2014/main" id="{9B6215BF-AD6C-4B0A-8CAB-7717EE5D22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6217" y="681038"/>
            <a:ext cx="5059565" cy="6176962"/>
          </a:xfrm>
        </p:spPr>
      </p:pic>
    </p:spTree>
    <p:extLst>
      <p:ext uri="{BB962C8B-B14F-4D97-AF65-F5344CB8AC3E}">
        <p14:creationId xmlns:p14="http://schemas.microsoft.com/office/powerpoint/2010/main" val="360608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D7A6-C510-49E8-89FB-BF3F5BD3550A}"/>
              </a:ext>
            </a:extLst>
          </p:cNvPr>
          <p:cNvSpPr>
            <a:spLocks noGrp="1"/>
          </p:cNvSpPr>
          <p:nvPr>
            <p:ph type="title"/>
          </p:nvPr>
        </p:nvSpPr>
        <p:spPr>
          <a:xfrm>
            <a:off x="838200" y="1"/>
            <a:ext cx="10515600" cy="681036"/>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Questionnaire</a:t>
            </a:r>
          </a:p>
        </p:txBody>
      </p:sp>
      <p:pic>
        <p:nvPicPr>
          <p:cNvPr id="9" name="Content Placeholder 8">
            <a:extLst>
              <a:ext uri="{FF2B5EF4-FFF2-40B4-BE49-F238E27FC236}">
                <a16:creationId xmlns:a16="http://schemas.microsoft.com/office/drawing/2014/main" id="{EDC74413-A5FF-4765-94FF-13436C90BD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4338" y="706804"/>
            <a:ext cx="5363323" cy="6125430"/>
          </a:xfrm>
        </p:spPr>
      </p:pic>
    </p:spTree>
    <p:extLst>
      <p:ext uri="{BB962C8B-B14F-4D97-AF65-F5344CB8AC3E}">
        <p14:creationId xmlns:p14="http://schemas.microsoft.com/office/powerpoint/2010/main" val="251796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093-721E-442E-B085-335C3B292A17}"/>
              </a:ext>
            </a:extLst>
          </p:cNvPr>
          <p:cNvSpPr>
            <a:spLocks noGrp="1"/>
          </p:cNvSpPr>
          <p:nvPr>
            <p:ph type="title"/>
          </p:nvPr>
        </p:nvSpPr>
        <p:spPr>
          <a:xfrm>
            <a:off x="838200" y="201881"/>
            <a:ext cx="10515600" cy="2636322"/>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CPL § 440.47</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Resentencing Application Process </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FF0E15-44C3-4B4D-B8EB-EF694AD6A782}"/>
              </a:ext>
            </a:extLst>
          </p:cNvPr>
          <p:cNvSpPr>
            <a:spLocks noGrp="1"/>
          </p:cNvSpPr>
          <p:nvPr>
            <p:ph idx="1"/>
          </p:nvPr>
        </p:nvSpPr>
        <p:spPr>
          <a:xfrm>
            <a:off x="225631" y="3004458"/>
            <a:ext cx="11697195" cy="2747962"/>
          </a:xfrm>
        </p:spPr>
        <p:txBody>
          <a:bodyPr>
            <a:normAutofit/>
          </a:bodyPr>
          <a:lstStyle/>
          <a:p>
            <a:pPr marL="0" indent="0" algn="ctr">
              <a:buNone/>
            </a:pPr>
            <a:r>
              <a:rPr lang="en-US" sz="5400" b="1" dirty="0">
                <a:latin typeface="Times New Roman" panose="02020603050405020304" pitchFamily="18" charset="0"/>
                <a:cs typeface="Times New Roman" panose="02020603050405020304" pitchFamily="18" charset="0"/>
              </a:rPr>
              <a:t>STEP BY STEP</a:t>
            </a:r>
          </a:p>
        </p:txBody>
      </p:sp>
    </p:spTree>
    <p:extLst>
      <p:ext uri="{BB962C8B-B14F-4D97-AF65-F5344CB8AC3E}">
        <p14:creationId xmlns:p14="http://schemas.microsoft.com/office/powerpoint/2010/main" val="66746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A28C-EB5C-4A7D-B94C-C0F7F4E63ABB}"/>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86F8ECA0-167E-4445-837A-D0BC99967F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7290" y="-373626"/>
            <a:ext cx="8259097" cy="7737987"/>
          </a:xfrm>
        </p:spPr>
      </p:pic>
    </p:spTree>
    <p:extLst>
      <p:ext uri="{BB962C8B-B14F-4D97-AF65-F5344CB8AC3E}">
        <p14:creationId xmlns:p14="http://schemas.microsoft.com/office/powerpoint/2010/main" val="98419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82D3-5240-4B29-8E4C-FF521AD282C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408C8CF-A912-4D13-93A9-4EF287ED3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429" y="0"/>
            <a:ext cx="8051470" cy="7350826"/>
          </a:xfrm>
        </p:spPr>
      </p:pic>
    </p:spTree>
    <p:extLst>
      <p:ext uri="{BB962C8B-B14F-4D97-AF65-F5344CB8AC3E}">
        <p14:creationId xmlns:p14="http://schemas.microsoft.com/office/powerpoint/2010/main" val="92336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8F5-3492-481A-A33C-DD26643B3E2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AA575FF-B7A5-41E9-80D2-F4632FD327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438" y="0"/>
            <a:ext cx="7905135" cy="6857999"/>
          </a:xfrm>
        </p:spPr>
      </p:pic>
    </p:spTree>
    <p:extLst>
      <p:ext uri="{BB962C8B-B14F-4D97-AF65-F5344CB8AC3E}">
        <p14:creationId xmlns:p14="http://schemas.microsoft.com/office/powerpoint/2010/main" val="23528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341912"/>
            <a:ext cx="12192000" cy="5403271"/>
          </a:xfrm>
        </p:spPr>
        <p:txBody>
          <a:bodyPr>
            <a:normAutofit fontScale="92500" lnSpcReduction="100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1:	</a:t>
            </a:r>
            <a:r>
              <a:rPr lang="en-US" sz="3600" dirty="0">
                <a:latin typeface="Times New Roman" panose="02020603050405020304" pitchFamily="18" charset="0"/>
                <a:cs typeface="Times New Roman" panose="02020603050405020304" pitchFamily="18" charset="0"/>
              </a:rPr>
              <a:t>Applicant/counsel submits a </a:t>
            </a:r>
            <a:r>
              <a:rPr lang="en-US" sz="3600" dirty="0">
                <a:solidFill>
                  <a:srgbClr val="FF0000"/>
                </a:solidFill>
                <a:latin typeface="Times New Roman" panose="02020603050405020304" pitchFamily="18" charset="0"/>
                <a:cs typeface="Times New Roman" panose="02020603050405020304" pitchFamily="18" charset="0"/>
              </a:rPr>
              <a:t>request</a:t>
            </a:r>
            <a:r>
              <a:rPr lang="en-US" sz="3600" dirty="0">
                <a:latin typeface="Times New Roman" panose="02020603050405020304" pitchFamily="18" charset="0"/>
                <a:cs typeface="Times New Roman" panose="02020603050405020304" pitchFamily="18" charset="0"/>
              </a:rPr>
              <a:t> to apply for 					resentencing to the original sentencing judge.</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 request must include documentation proving 				that she or he is subject to all of the following:</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 Confined in an institution operated by DOCCS</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(ii) Serving a sentence with a minimum or determinate 		               terms of 8 years or more</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(iii) Sentence for an offense committed prior to 8/12/19</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(iv) Serving a sentence for an offense eligible for alternative 		        sentencing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268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REQUEST TO APPLY FOR RESENTENCING</a:t>
            </a:r>
          </a:p>
        </p:txBody>
      </p:sp>
      <p:pic>
        <p:nvPicPr>
          <p:cNvPr id="5" name="Content Placeholder 4">
            <a:extLst>
              <a:ext uri="{FF2B5EF4-FFF2-40B4-BE49-F238E27FC236}">
                <a16:creationId xmlns:a16="http://schemas.microsoft.com/office/drawing/2014/main" id="{73FE6BEC-F706-429D-BBCF-89DCCFF22B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2988" y="1246909"/>
            <a:ext cx="4626023" cy="5611090"/>
          </a:xfrm>
        </p:spPr>
      </p:pic>
    </p:spTree>
    <p:extLst>
      <p:ext uri="{BB962C8B-B14F-4D97-AF65-F5344CB8AC3E}">
        <p14:creationId xmlns:p14="http://schemas.microsoft.com/office/powerpoint/2010/main" val="2923761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REQUEST TO APPLY FOR RESENTENCING</a:t>
            </a:r>
          </a:p>
        </p:txBody>
      </p:sp>
      <p:pic>
        <p:nvPicPr>
          <p:cNvPr id="6" name="Content Placeholder 5">
            <a:extLst>
              <a:ext uri="{FF2B5EF4-FFF2-40B4-BE49-F238E27FC236}">
                <a16:creationId xmlns:a16="http://schemas.microsoft.com/office/drawing/2014/main" id="{67F28222-801F-410C-8568-C6BBF8C943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0611" y="1246188"/>
            <a:ext cx="4790777" cy="5611812"/>
          </a:xfrm>
        </p:spPr>
      </p:pic>
    </p:spTree>
    <p:extLst>
      <p:ext uri="{BB962C8B-B14F-4D97-AF65-F5344CB8AC3E}">
        <p14:creationId xmlns:p14="http://schemas.microsoft.com/office/powerpoint/2010/main" val="3942920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2624446"/>
          </a:xfrm>
        </p:spPr>
        <p:txBody>
          <a:bodyPr>
            <a:normAutofit fontScale="90000"/>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DOCUMENTATION SHOULD BE INCLUDED WITH THE REQUEST TO SATISFY THE FOUR ELIGIBILITY CRITERIA?</a:t>
            </a:r>
          </a:p>
        </p:txBody>
      </p:sp>
      <p:sp>
        <p:nvSpPr>
          <p:cNvPr id="3" name="Content Placeholder 2">
            <a:extLst>
              <a:ext uri="{FF2B5EF4-FFF2-40B4-BE49-F238E27FC236}">
                <a16:creationId xmlns:a16="http://schemas.microsoft.com/office/drawing/2014/main" id="{B9D4669B-3455-46C5-B408-BE37FE1347B0}"/>
              </a:ext>
            </a:extLst>
          </p:cNvPr>
          <p:cNvSpPr>
            <a:spLocks noGrp="1"/>
          </p:cNvSpPr>
          <p:nvPr>
            <p:ph idx="1"/>
          </p:nvPr>
        </p:nvSpPr>
        <p:spPr>
          <a:xfrm>
            <a:off x="838200" y="2826327"/>
            <a:ext cx="10515600" cy="3942608"/>
          </a:xfrm>
        </p:spPr>
        <p:txBody>
          <a:bodyPr>
            <a:normAutofit/>
          </a:bodyPr>
          <a:lstStyle/>
          <a:p>
            <a:pPr marL="0" indent="0">
              <a:lnSpc>
                <a:spcPct val="100000"/>
              </a:lnSpc>
              <a:buNone/>
            </a:pPr>
            <a:r>
              <a:rPr lang="en-US" sz="3600"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Uniform Sentence and Commitment</a:t>
            </a:r>
          </a:p>
          <a:p>
            <a:pPr marL="0" indent="0">
              <a:lnSpc>
                <a:spcPct val="100000"/>
              </a:lnSpc>
              <a:buNone/>
            </a:pPr>
            <a:r>
              <a:rPr lang="en-US" sz="3600" dirty="0">
                <a:latin typeface="Times New Roman" panose="02020603050405020304" pitchFamily="18" charset="0"/>
                <a:cs typeface="Times New Roman" panose="02020603050405020304" pitchFamily="18" charset="0"/>
              </a:rPr>
              <a:t>●</a:t>
            </a:r>
            <a:r>
              <a:rPr lang="en-US" sz="3600"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DOCCS Time Computation Sheet</a:t>
            </a:r>
          </a:p>
          <a:p>
            <a:pPr marL="0" indent="0">
              <a:lnSpc>
                <a:spcPct val="100000"/>
              </a:lnSpc>
              <a:buNone/>
            </a:pPr>
            <a:r>
              <a:rPr lang="en-US" sz="3600" dirty="0">
                <a:latin typeface="Times New Roman" panose="02020603050405020304" pitchFamily="18" charset="0"/>
                <a:cs typeface="Times New Roman" panose="02020603050405020304" pitchFamily="18" charset="0"/>
              </a:rPr>
              <a:t>● DOCCS Inmate Lookup Printout</a:t>
            </a:r>
          </a:p>
          <a:p>
            <a:pPr marL="0" indent="0">
              <a:lnSpc>
                <a:spcPct val="100000"/>
              </a:lnSpc>
              <a:buNone/>
            </a:pPr>
            <a:r>
              <a:rPr lang="en-US" sz="3600" dirty="0">
                <a:latin typeface="Times New Roman" panose="02020603050405020304" pitchFamily="18" charset="0"/>
                <a:cs typeface="Times New Roman" panose="02020603050405020304" pitchFamily="18" charset="0"/>
              </a:rPr>
              <a:t>● Certificate of Conviction (or similar document)</a:t>
            </a:r>
          </a:p>
        </p:txBody>
      </p:sp>
    </p:spTree>
    <p:extLst>
      <p:ext uri="{BB962C8B-B14F-4D97-AF65-F5344CB8AC3E}">
        <p14:creationId xmlns:p14="http://schemas.microsoft.com/office/powerpoint/2010/main" val="422447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093-721E-442E-B085-335C3B292A17}"/>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PENAL LAW § 60.12</a:t>
            </a:r>
          </a:p>
        </p:txBody>
      </p:sp>
      <p:sp>
        <p:nvSpPr>
          <p:cNvPr id="3" name="Content Placeholder 2">
            <a:extLst>
              <a:ext uri="{FF2B5EF4-FFF2-40B4-BE49-F238E27FC236}">
                <a16:creationId xmlns:a16="http://schemas.microsoft.com/office/drawing/2014/main" id="{63FF0E15-44C3-4B4D-B8EB-EF694AD6A782}"/>
              </a:ext>
            </a:extLst>
          </p:cNvPr>
          <p:cNvSpPr>
            <a:spLocks noGrp="1"/>
          </p:cNvSpPr>
          <p:nvPr>
            <p:ph idx="1"/>
          </p:nvPr>
        </p:nvSpPr>
        <p:spPr>
          <a:xfrm>
            <a:off x="225631" y="2422565"/>
            <a:ext cx="11697195" cy="3754397"/>
          </a:xfrm>
        </p:spPr>
        <p:txBody>
          <a:bodyPr>
            <a:normAutofit/>
          </a:bodyPr>
          <a:lstStyle/>
          <a:p>
            <a:pPr marL="0" indent="0">
              <a:buNone/>
            </a:pPr>
            <a:r>
              <a:rPr lang="en-US" sz="4800" dirty="0">
                <a:latin typeface="Times New Roman" panose="02020603050405020304" pitchFamily="18" charset="0"/>
                <a:cs typeface="Times New Roman" panose="02020603050405020304" pitchFamily="18" charset="0"/>
              </a:rPr>
              <a:t>Provides for an alternative sentence for all new sentences on or after May 14, 2019 if defense counsel can establish that the defendant was a survivor of domestic violence and meets the statutory criteria </a:t>
            </a:r>
          </a:p>
        </p:txBody>
      </p:sp>
    </p:spTree>
    <p:extLst>
      <p:ext uri="{BB962C8B-B14F-4D97-AF65-F5344CB8AC3E}">
        <p14:creationId xmlns:p14="http://schemas.microsoft.com/office/powerpoint/2010/main" val="822114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341912"/>
            <a:ext cx="12192000" cy="5403271"/>
          </a:xfrm>
        </p:spPr>
        <p:txBody>
          <a:bodyPr>
            <a:norm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2:	</a:t>
            </a:r>
            <a:r>
              <a:rPr lang="en-US" sz="3600" dirty="0">
                <a:latin typeface="Times New Roman" panose="02020603050405020304" pitchFamily="18" charset="0"/>
                <a:cs typeface="Times New Roman" panose="02020603050405020304" pitchFamily="18" charset="0"/>
              </a:rPr>
              <a:t>Judge issues notification to the applicant/counsel that 			the defendant may submit an application for 					resentencing if the court finds that the four 					requirements in Step 1 have been met,</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or</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Judge issues notification to the applicant /counsel that 			the request has been dismissed without prejudice if the 		court finds that the four requirements in Step 1 have 			not been met.</a:t>
            </a:r>
          </a:p>
          <a:p>
            <a:pPr marL="0" indent="0">
              <a:lnSpc>
                <a:spcPct val="100000"/>
              </a:lnSpc>
              <a:buNone/>
            </a:pP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803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341912"/>
            <a:ext cx="12192000" cy="5403271"/>
          </a:xfrm>
        </p:spPr>
        <p:txBody>
          <a:bodyPr>
            <a:norm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3:	</a:t>
            </a:r>
            <a:r>
              <a:rPr lang="en-US" sz="3600" dirty="0">
                <a:latin typeface="Times New Roman" panose="02020603050405020304" pitchFamily="18" charset="0"/>
                <a:cs typeface="Times New Roman" panose="02020603050405020304" pitchFamily="18" charset="0"/>
              </a:rPr>
              <a:t>Either at Step 1 or at Step 3 the applicant may request  		that the court assign an attorney for the preparation of 			and proceeding on the application for resentencing.</a:t>
            </a:r>
            <a:endParaRPr lang="en-US" sz="3600" b="1" dirty="0">
              <a:latin typeface="Times New Roman" panose="02020603050405020304" pitchFamily="18" charset="0"/>
              <a:cs typeface="Times New Roman" panose="02020603050405020304" pitchFamily="18" charset="0"/>
            </a:endParaRP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p>
          <a:p>
            <a:pPr marL="0" indent="0">
              <a:lnSpc>
                <a:spcPct val="100000"/>
              </a:lnSpc>
              <a:buNone/>
            </a:pPr>
            <a:r>
              <a:rPr lang="en-US" sz="3600" b="1" dirty="0">
                <a:latin typeface="Times New Roman" panose="02020603050405020304" pitchFamily="18" charset="0"/>
                <a:cs typeface="Times New Roman" panose="02020603050405020304" pitchFamily="18" charset="0"/>
              </a:rPr>
              <a:t>Step 4:	</a:t>
            </a:r>
            <a:r>
              <a:rPr lang="en-US" sz="3600" dirty="0">
                <a:latin typeface="Times New Roman" panose="02020603050405020304" pitchFamily="18" charset="0"/>
                <a:cs typeface="Times New Roman" panose="02020603050405020304" pitchFamily="18" charset="0"/>
              </a:rPr>
              <a:t>The court must assign an attorney if the defendant is 			indigent.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540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341912"/>
            <a:ext cx="12192000" cy="5403271"/>
          </a:xfrm>
        </p:spPr>
        <p:txBody>
          <a:bodyPr>
            <a:normAutofit lnSpcReduction="100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5:	</a:t>
            </a:r>
            <a:r>
              <a:rPr lang="en-US" sz="3600" dirty="0">
                <a:latin typeface="Times New Roman" panose="02020603050405020304" pitchFamily="18" charset="0"/>
                <a:cs typeface="Times New Roman" panose="02020603050405020304" pitchFamily="18" charset="0"/>
              </a:rPr>
              <a:t>The applicant files an application for resentencing.</a:t>
            </a:r>
          </a:p>
          <a:p>
            <a:pPr marL="0" indent="0">
              <a:lnSpc>
                <a:spcPct val="100000"/>
              </a:lnSpc>
              <a:buNone/>
            </a:pPr>
            <a:r>
              <a:rPr lang="en-US" sz="3600" dirty="0">
                <a:latin typeface="Times New Roman" panose="02020603050405020304" pitchFamily="18" charset="0"/>
                <a:cs typeface="Times New Roman" panose="02020603050405020304" pitchFamily="18" charset="0"/>
              </a:rPr>
              <a:t>		The application must include </a:t>
            </a:r>
            <a:r>
              <a:rPr lang="en-US" sz="3600" dirty="0">
                <a:solidFill>
                  <a:srgbClr val="FF0000"/>
                </a:solidFill>
                <a:latin typeface="Times New Roman" panose="02020603050405020304" pitchFamily="18" charset="0"/>
                <a:cs typeface="Times New Roman" panose="02020603050405020304" pitchFamily="18" charset="0"/>
              </a:rPr>
              <a:t>at least 2 pieces of 				evidence corroborating the applicant’s claim </a:t>
            </a:r>
            <a:r>
              <a:rPr lang="en-US" sz="3600" dirty="0">
                <a:latin typeface="Times New Roman" panose="02020603050405020304" pitchFamily="18" charset="0"/>
                <a:cs typeface="Times New Roman" panose="02020603050405020304" pitchFamily="18" charset="0"/>
              </a:rPr>
              <a:t>that he or 		she was:</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 At the time of the offense, a victim of domestic 				violence; and</a:t>
            </a:r>
          </a:p>
          <a:p>
            <a:pPr marL="0" indent="0">
              <a:lnSpc>
                <a:spcPct val="100000"/>
              </a:lnSpc>
              <a:buNone/>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(ii) Subjected to substantial physical, sexual or 					psychological abuse; and</a:t>
            </a:r>
          </a:p>
          <a:p>
            <a:pPr marL="0" indent="0">
              <a:lnSpc>
                <a:spcPct val="100000"/>
              </a:lnSpc>
              <a:buNone/>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(iii) The abuse was inflicted by a member of the same 				family or household as the applicant.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754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341912"/>
            <a:ext cx="12192000" cy="5403271"/>
          </a:xfrm>
        </p:spPr>
        <p:txBody>
          <a:bodyPr>
            <a:norm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5:	</a:t>
            </a:r>
            <a:r>
              <a:rPr lang="en-US" sz="3600" b="1"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CPL § 440.47 (2)(c) describes what at least one 			document must be and what other documents may be.</a:t>
            </a:r>
          </a:p>
          <a:p>
            <a:pPr marL="0" indent="0">
              <a:lnSpc>
                <a:spcPct val="100000"/>
              </a:lnSpc>
              <a:buNone/>
            </a:pPr>
            <a:r>
              <a:rPr lang="en-US" sz="3200" b="1" dirty="0">
                <a:latin typeface="Times New Roman" panose="02020603050405020304" pitchFamily="18" charset="0"/>
                <a:cs typeface="Times New Roman" panose="02020603050405020304" pitchFamily="18" charset="0"/>
              </a:rPr>
              <a:t>		</a:t>
            </a:r>
            <a:r>
              <a:rPr lang="en-US" sz="3600"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Without at least two pieces of evidence the 				application will fail</a:t>
            </a:r>
            <a:endParaRPr lang="en-US" sz="3200" b="1" dirty="0">
              <a:latin typeface="Times New Roman" panose="02020603050405020304" pitchFamily="18" charset="0"/>
              <a:cs typeface="Times New Roman" panose="02020603050405020304" pitchFamily="18" charset="0"/>
            </a:endParaRPr>
          </a:p>
          <a:p>
            <a:pPr marL="0" indent="0">
              <a:lnSpc>
                <a:spcPct val="100000"/>
              </a:lnSpc>
              <a:buNone/>
            </a:pPr>
            <a:r>
              <a:rPr lang="en-US" sz="32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See materials – </a:t>
            </a:r>
            <a:r>
              <a:rPr lang="en-US" sz="3600" i="1" dirty="0">
                <a:latin typeface="Times New Roman" panose="02020603050405020304" pitchFamily="18" charset="0"/>
                <a:cs typeface="Times New Roman" panose="02020603050405020304" pitchFamily="18" charset="0"/>
              </a:rPr>
              <a:t>Evidentiary Eligibility Checklist</a:t>
            </a:r>
            <a:endParaRPr lang="en-US" sz="3600" b="1" dirty="0">
              <a:latin typeface="Times New Roman" panose="02020603050405020304" pitchFamily="18" charset="0"/>
              <a:cs typeface="Times New Roman" panose="02020603050405020304" pitchFamily="18" charset="0"/>
            </a:endParaRP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5685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88490"/>
            <a:ext cx="11685319" cy="629265"/>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EVIDENTIARY ELIGIBILITY CHECKLIST</a:t>
            </a:r>
          </a:p>
        </p:txBody>
      </p:sp>
      <p:pic>
        <p:nvPicPr>
          <p:cNvPr id="5" name="Content Placeholder 4">
            <a:extLst>
              <a:ext uri="{FF2B5EF4-FFF2-40B4-BE49-F238E27FC236}">
                <a16:creationId xmlns:a16="http://schemas.microsoft.com/office/drawing/2014/main" id="{FA21B81C-6884-44C3-BC30-EF4ECABB27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4311" y="806245"/>
            <a:ext cx="5574890" cy="6051755"/>
          </a:xfrm>
        </p:spPr>
      </p:pic>
    </p:spTree>
    <p:extLst>
      <p:ext uri="{BB962C8B-B14F-4D97-AF65-F5344CB8AC3E}">
        <p14:creationId xmlns:p14="http://schemas.microsoft.com/office/powerpoint/2010/main" val="2215956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88490"/>
            <a:ext cx="11685319" cy="629265"/>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ELIGIBILITY CHECKLIST</a:t>
            </a:r>
          </a:p>
        </p:txBody>
      </p:sp>
      <p:pic>
        <p:nvPicPr>
          <p:cNvPr id="6" name="Content Placeholder 5">
            <a:extLst>
              <a:ext uri="{FF2B5EF4-FFF2-40B4-BE49-F238E27FC236}">
                <a16:creationId xmlns:a16="http://schemas.microsoft.com/office/drawing/2014/main" id="{E46287DE-0BAA-4789-82BE-5C22813177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8397" y="717550"/>
            <a:ext cx="5275205" cy="6140450"/>
          </a:xfrm>
        </p:spPr>
      </p:pic>
    </p:spTree>
    <p:extLst>
      <p:ext uri="{BB962C8B-B14F-4D97-AF65-F5344CB8AC3E}">
        <p14:creationId xmlns:p14="http://schemas.microsoft.com/office/powerpoint/2010/main" val="3284092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88490"/>
            <a:ext cx="11685319" cy="629265"/>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ELIGIBILITY CHECKLIST</a:t>
            </a:r>
          </a:p>
        </p:txBody>
      </p:sp>
      <p:pic>
        <p:nvPicPr>
          <p:cNvPr id="5" name="Content Placeholder 4">
            <a:extLst>
              <a:ext uri="{FF2B5EF4-FFF2-40B4-BE49-F238E27FC236}">
                <a16:creationId xmlns:a16="http://schemas.microsoft.com/office/drawing/2014/main" id="{241726E4-52BB-43EF-8D7F-4A2D129EAA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0996" y="748876"/>
            <a:ext cx="5430008" cy="6109124"/>
          </a:xfrm>
        </p:spPr>
      </p:pic>
    </p:spTree>
    <p:extLst>
      <p:ext uri="{BB962C8B-B14F-4D97-AF65-F5344CB8AC3E}">
        <p14:creationId xmlns:p14="http://schemas.microsoft.com/office/powerpoint/2010/main" val="3457238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506681" y="0"/>
            <a:ext cx="11685319" cy="961901"/>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QUESTIONNAIRE:</a:t>
            </a:r>
            <a:b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IDENTIFYING AND INVESTIGATING DOMESTIC VIOLENCE</a:t>
            </a:r>
          </a:p>
        </p:txBody>
      </p:sp>
      <p:pic>
        <p:nvPicPr>
          <p:cNvPr id="6" name="Content Placeholder 5">
            <a:extLst>
              <a:ext uri="{FF2B5EF4-FFF2-40B4-BE49-F238E27FC236}">
                <a16:creationId xmlns:a16="http://schemas.microsoft.com/office/drawing/2014/main" id="{E5B29C70-8DC7-4958-8EEC-DB78E43161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3195" y="1068636"/>
            <a:ext cx="5420298" cy="5789364"/>
          </a:xfrm>
        </p:spPr>
      </p:pic>
    </p:spTree>
    <p:extLst>
      <p:ext uri="{BB962C8B-B14F-4D97-AF65-F5344CB8AC3E}">
        <p14:creationId xmlns:p14="http://schemas.microsoft.com/office/powerpoint/2010/main" val="375158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506681" y="0"/>
            <a:ext cx="11685319" cy="961901"/>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QUESTIONNAIRE:</a:t>
            </a:r>
            <a:b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IDENTIFYING AND INVESTIGATING DOMESTIC VIOLENCE</a:t>
            </a:r>
          </a:p>
        </p:txBody>
      </p:sp>
      <p:pic>
        <p:nvPicPr>
          <p:cNvPr id="5" name="Content Placeholder 4">
            <a:extLst>
              <a:ext uri="{FF2B5EF4-FFF2-40B4-BE49-F238E27FC236}">
                <a16:creationId xmlns:a16="http://schemas.microsoft.com/office/drawing/2014/main" id="{8AA3CA73-EF94-4D4A-9CAC-7FD5D38F79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4358" y="1068388"/>
            <a:ext cx="5263283" cy="5789612"/>
          </a:xfrm>
        </p:spPr>
      </p:pic>
    </p:spTree>
    <p:extLst>
      <p:ext uri="{BB962C8B-B14F-4D97-AF65-F5344CB8AC3E}">
        <p14:creationId xmlns:p14="http://schemas.microsoft.com/office/powerpoint/2010/main" val="2974201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506681" y="0"/>
            <a:ext cx="11685319" cy="961901"/>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QUESTIONNAIRE:</a:t>
            </a:r>
            <a:b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IDENTIFYING AND INVESTIGATING DOMESTIC VIOLENCE</a:t>
            </a:r>
          </a:p>
        </p:txBody>
      </p:sp>
      <p:pic>
        <p:nvPicPr>
          <p:cNvPr id="6" name="Content Placeholder 5">
            <a:extLst>
              <a:ext uri="{FF2B5EF4-FFF2-40B4-BE49-F238E27FC236}">
                <a16:creationId xmlns:a16="http://schemas.microsoft.com/office/drawing/2014/main" id="{B767303B-A367-46F0-8C6B-49E48EB26B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0901" y="961900"/>
            <a:ext cx="5286374" cy="5779141"/>
          </a:xfrm>
        </p:spPr>
      </p:pic>
    </p:spTree>
    <p:extLst>
      <p:ext uri="{BB962C8B-B14F-4D97-AF65-F5344CB8AC3E}">
        <p14:creationId xmlns:p14="http://schemas.microsoft.com/office/powerpoint/2010/main" val="169233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1EEE-156A-45E6-8BB5-593AE90B254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62BD98B-CD2D-490E-AB59-E69CC8B325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886" y="-1116281"/>
            <a:ext cx="11317183" cy="7974281"/>
          </a:xfrm>
        </p:spPr>
      </p:pic>
    </p:spTree>
    <p:extLst>
      <p:ext uri="{BB962C8B-B14F-4D97-AF65-F5344CB8AC3E}">
        <p14:creationId xmlns:p14="http://schemas.microsoft.com/office/powerpoint/2010/main" val="1078818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88490"/>
            <a:ext cx="11685319" cy="1194045"/>
          </a:xfrm>
        </p:spPr>
        <p:txBody>
          <a:bodyPr>
            <a:no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RESENTENCING APPLICATION</a:t>
            </a:r>
          </a:p>
        </p:txBody>
      </p:sp>
      <p:sp>
        <p:nvSpPr>
          <p:cNvPr id="3" name="Content Placeholder 2">
            <a:extLst>
              <a:ext uri="{FF2B5EF4-FFF2-40B4-BE49-F238E27FC236}">
                <a16:creationId xmlns:a16="http://schemas.microsoft.com/office/drawing/2014/main" id="{C4C62BEB-55FC-44BC-AE50-AEF5E5DADAF4}"/>
              </a:ext>
            </a:extLst>
          </p:cNvPr>
          <p:cNvSpPr>
            <a:spLocks noGrp="1"/>
          </p:cNvSpPr>
          <p:nvPr>
            <p:ph idx="1"/>
          </p:nvPr>
        </p:nvSpPr>
        <p:spPr>
          <a:xfrm>
            <a:off x="838200" y="2327563"/>
            <a:ext cx="10515600" cy="3849399"/>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 Notice of Application</a:t>
            </a:r>
          </a:p>
          <a:p>
            <a:pPr marL="0" indent="0">
              <a:buNone/>
            </a:pPr>
            <a:r>
              <a:rPr lang="en-US" sz="3600" dirty="0">
                <a:latin typeface="Times New Roman" panose="02020603050405020304" pitchFamily="18" charset="0"/>
                <a:cs typeface="Times New Roman" panose="02020603050405020304" pitchFamily="18" charset="0"/>
              </a:rPr>
              <a:t>● Attorney’s Affirmation</a:t>
            </a:r>
          </a:p>
          <a:p>
            <a:pPr marL="0" indent="0">
              <a:buNone/>
            </a:pPr>
            <a:r>
              <a:rPr lang="en-US" sz="3600" dirty="0">
                <a:latin typeface="Times New Roman" panose="02020603050405020304" pitchFamily="18" charset="0"/>
                <a:cs typeface="Times New Roman" panose="02020603050405020304" pitchFamily="18" charset="0"/>
              </a:rPr>
              <a:t>● Exhibits/ Attachments</a:t>
            </a:r>
          </a:p>
        </p:txBody>
      </p:sp>
    </p:spTree>
    <p:extLst>
      <p:ext uri="{BB962C8B-B14F-4D97-AF65-F5344CB8AC3E}">
        <p14:creationId xmlns:p14="http://schemas.microsoft.com/office/powerpoint/2010/main" val="3399428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88491"/>
            <a:ext cx="11685319" cy="1075292"/>
          </a:xfrm>
        </p:spPr>
        <p:txBody>
          <a:bodyPr>
            <a:no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RESENTENCING APPLICATION</a:t>
            </a:r>
          </a:p>
        </p:txBody>
      </p:sp>
      <p:pic>
        <p:nvPicPr>
          <p:cNvPr id="5" name="Content Placeholder 4">
            <a:extLst>
              <a:ext uri="{FF2B5EF4-FFF2-40B4-BE49-F238E27FC236}">
                <a16:creationId xmlns:a16="http://schemas.microsoft.com/office/drawing/2014/main" id="{AACB7713-A5F9-4140-9A6C-5B1C984331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2938" y="1020763"/>
            <a:ext cx="5246124" cy="5837237"/>
          </a:xfrm>
        </p:spPr>
      </p:pic>
    </p:spTree>
    <p:extLst>
      <p:ext uri="{BB962C8B-B14F-4D97-AF65-F5344CB8AC3E}">
        <p14:creationId xmlns:p14="http://schemas.microsoft.com/office/powerpoint/2010/main" val="2684464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995055"/>
            <a:ext cx="12192000" cy="4750128"/>
          </a:xfrm>
        </p:spPr>
        <p:txBody>
          <a:bodyPr>
            <a:norm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6:	</a:t>
            </a:r>
            <a:r>
              <a:rPr lang="en-US" sz="3600" dirty="0">
                <a:latin typeface="Times New Roman" panose="02020603050405020304" pitchFamily="18" charset="0"/>
                <a:cs typeface="Times New Roman" panose="02020603050405020304" pitchFamily="18" charset="0"/>
              </a:rPr>
              <a:t>Upon the court’s receipt of the application for 				resentencing, the court shall promptly notify the 				district attorney and provide the district attorney with a 		copy of the application.</a:t>
            </a:r>
            <a:endParaRPr lang="en-US" sz="3600" b="1" dirty="0">
              <a:latin typeface="Times New Roman" panose="02020603050405020304" pitchFamily="18" charset="0"/>
              <a:cs typeface="Times New Roman" panose="02020603050405020304" pitchFamily="18" charset="0"/>
            </a:endParaRP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8248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246909"/>
            <a:ext cx="12192000" cy="5498274"/>
          </a:xfrm>
        </p:spPr>
        <p:txBody>
          <a:bodyPr>
            <a:norm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7:	</a:t>
            </a:r>
            <a:r>
              <a:rPr lang="en-US" sz="3600" dirty="0">
                <a:latin typeface="Times New Roman" panose="02020603050405020304" pitchFamily="18" charset="0"/>
                <a:cs typeface="Times New Roman" panose="02020603050405020304" pitchFamily="18" charset="0"/>
              </a:rPr>
              <a:t>If the court finds the applicant has </a:t>
            </a:r>
            <a:r>
              <a:rPr lang="en-US" sz="3600" u="sng" dirty="0">
                <a:latin typeface="Times New Roman" panose="02020603050405020304" pitchFamily="18" charset="0"/>
                <a:cs typeface="Times New Roman" panose="02020603050405020304" pitchFamily="18" charset="0"/>
              </a:rPr>
              <a:t>not</a:t>
            </a:r>
            <a:r>
              <a:rPr lang="en-US" sz="3600" dirty="0">
                <a:latin typeface="Times New Roman" panose="02020603050405020304" pitchFamily="18" charset="0"/>
                <a:cs typeface="Times New Roman" panose="02020603050405020304" pitchFamily="18" charset="0"/>
              </a:rPr>
              <a:t> complied with 			Step 5, the court shall dismiss the application without 			prejudice,</a:t>
            </a:r>
          </a:p>
          <a:p>
            <a:pPr marL="0" indent="0">
              <a:lnSpc>
                <a:spcPct val="100000"/>
              </a:lnSpc>
              <a:buNone/>
            </a:pPr>
            <a:r>
              <a:rPr lang="en-US" sz="3600" b="1" dirty="0">
                <a:latin typeface="Times New Roman" panose="02020603050405020304" pitchFamily="18" charset="0"/>
                <a:cs typeface="Times New Roman" panose="02020603050405020304" pitchFamily="18" charset="0"/>
              </a:rPr>
              <a:t>		or</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If the court finds the applicant has complied with Step 			5, the court must conduct a hearing to aid in making 			the determination whether the applicant should be 			resentenced in accordance with Penal Law § 60.12.</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043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246909"/>
            <a:ext cx="12192000" cy="5498274"/>
          </a:xfrm>
        </p:spPr>
        <p:txBody>
          <a:bodyPr>
            <a:norm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8:	</a:t>
            </a:r>
            <a:r>
              <a:rPr lang="en-US" sz="3600" dirty="0">
                <a:latin typeface="Times New Roman" panose="02020603050405020304" pitchFamily="18" charset="0"/>
                <a:cs typeface="Times New Roman" panose="02020603050405020304" pitchFamily="18" charset="0"/>
              </a:rPr>
              <a:t>A hearing is conducted.  The court must consider oral 			and written arguments, take testimony from witnesses 			offered by either party, and consider relevant evidence 		to assist in making its determination.</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At the hearing the court must determine any 					controverted issue of fact.  [CPL § 440.47 (2)(c)].</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680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246909"/>
            <a:ext cx="12192000" cy="5498274"/>
          </a:xfrm>
        </p:spPr>
        <p:txBody>
          <a:bodyPr>
            <a:normAutofit fontScale="925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8:	</a:t>
            </a:r>
            <a:r>
              <a:rPr lang="en-US" sz="3600" dirty="0">
                <a:latin typeface="Times New Roman" panose="02020603050405020304" pitchFamily="18" charset="0"/>
                <a:cs typeface="Times New Roman" panose="02020603050405020304" pitchFamily="18" charset="0"/>
              </a:rPr>
              <a:t>More on the hearing.  </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 court may consider:</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Any fact or circumstances relevant to the imposition of a new 				sentence submitted by either party</a:t>
            </a:r>
          </a:p>
          <a:p>
            <a:pPr marL="0" indent="0">
              <a:lnSpc>
                <a:spcPct val="100000"/>
              </a:lnSpc>
              <a:buNone/>
            </a:pPr>
            <a:r>
              <a:rPr lang="en-US" dirty="0">
                <a:latin typeface="Times New Roman" panose="02020603050405020304" pitchFamily="18" charset="0"/>
                <a:cs typeface="Times New Roman" panose="02020603050405020304" pitchFamily="18" charset="0"/>
              </a:rPr>
              <a:t>			(ii)  The institutional record of confinement of the 						applicant [including programming and disciplinary record per 				CPL § 440.47 (2)(c)].</a:t>
            </a:r>
          </a:p>
          <a:p>
            <a:pPr marL="0" indent="0">
              <a:lnSpc>
                <a:spcPct val="100000"/>
              </a:lnSpc>
              <a:buNone/>
            </a:pPr>
            <a:r>
              <a:rPr lang="en-US"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The court may not consider: </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A new PSI</a:t>
            </a:r>
          </a:p>
          <a:p>
            <a:pPr marL="0" indent="0">
              <a:lnSpc>
                <a:spcPct val="100000"/>
              </a:lnSpc>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(ii)  Any matter challenging the underlying bases of the conviction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718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246908"/>
            <a:ext cx="12192000" cy="5611091"/>
          </a:xfrm>
        </p:spPr>
        <p:txBody>
          <a:bodyPr>
            <a:normAutofit lnSpcReduction="100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9:	</a:t>
            </a:r>
            <a:r>
              <a:rPr lang="en-US" sz="3600" dirty="0">
                <a:latin typeface="Times New Roman" panose="02020603050405020304" pitchFamily="18" charset="0"/>
                <a:cs typeface="Times New Roman" panose="02020603050405020304" pitchFamily="18" charset="0"/>
              </a:rPr>
              <a:t>Determination following a hearing.  </a:t>
            </a:r>
          </a:p>
          <a:p>
            <a:pPr marL="0" indent="0">
              <a:lnSpc>
                <a:spcPct val="100000"/>
              </a:lnSpc>
              <a:buNone/>
            </a:pPr>
            <a:r>
              <a:rPr lang="en-US" sz="3600" dirty="0">
                <a:latin typeface="Times New Roman" panose="02020603050405020304" pitchFamily="18" charset="0"/>
                <a:cs typeface="Times New Roman" panose="02020603050405020304" pitchFamily="18" charset="0"/>
              </a:rPr>
              <a:t>		The court must determine whether the following have 			been established: </a:t>
            </a:r>
            <a:endParaRPr lang="en-US" sz="2400" dirty="0">
              <a:latin typeface="Times New Roman" panose="02020603050405020304" pitchFamily="18" charset="0"/>
              <a:cs typeface="Times New Roman" panose="02020603050405020304" pitchFamily="18" charset="0"/>
            </a:endParaRPr>
          </a:p>
          <a:p>
            <a:pPr marL="0" indent="0">
              <a:lnSpc>
                <a:spcPct val="100000"/>
              </a:lnSpc>
              <a:buNone/>
            </a:pPr>
            <a:r>
              <a:rPr lang="en-US" sz="2400" dirty="0">
                <a:latin typeface="Times New Roman" panose="02020603050405020304" pitchFamily="18" charset="0"/>
                <a:cs typeface="Times New Roman" panose="02020603050405020304" pitchFamily="18" charset="0"/>
              </a:rPr>
              <a:t>		(a)  At the time of the instant offense, the defendant was a victim of domestic 			violence subjected to substantial physical, sexual or psychological abuse inflicted 			by a member of the same family or household as the defendant.</a:t>
            </a:r>
          </a:p>
          <a:p>
            <a:pPr marL="0" indent="0">
              <a:lnSpc>
                <a:spcPct val="100000"/>
              </a:lnSpc>
              <a:buNone/>
            </a:pPr>
            <a:r>
              <a:rPr lang="en-US" sz="2400" dirty="0">
                <a:latin typeface="Times New Roman" panose="02020603050405020304" pitchFamily="18" charset="0"/>
                <a:cs typeface="Times New Roman" panose="02020603050405020304" pitchFamily="18" charset="0"/>
              </a:rPr>
              <a:t>		(b)  Such abuse was a significant contributing factor to the defendant’s criminal 			behavior.</a:t>
            </a:r>
          </a:p>
          <a:p>
            <a:pPr marL="0" indent="0">
              <a:lnSpc>
                <a:spcPct val="100000"/>
              </a:lnSpc>
              <a:buNone/>
            </a:pPr>
            <a:r>
              <a:rPr lang="en-US" sz="2400" dirty="0">
                <a:latin typeface="Times New Roman" panose="02020603050405020304" pitchFamily="18" charset="0"/>
                <a:cs typeface="Times New Roman" panose="02020603050405020304" pitchFamily="18" charset="0"/>
              </a:rPr>
              <a:t>		(c)  The previously imposed sentence is unduly harsh when considered having 			regard for the nature and circumstances of the crime and the history, character and 		conditions of the defendant.</a:t>
            </a:r>
            <a:endParaRPr lang="en-US" sz="3600" dirty="0">
              <a:latin typeface="Times New Roman" panose="02020603050405020304" pitchFamily="18" charset="0"/>
              <a:cs typeface="Times New Roman" panose="02020603050405020304" pitchFamily="18" charset="0"/>
            </a:endParaRPr>
          </a:p>
          <a:p>
            <a:pPr marL="0" indent="0">
              <a:lnSpc>
                <a:spcPct val="100000"/>
              </a:lnSpc>
              <a:buNone/>
            </a:pPr>
            <a:r>
              <a:rPr lang="en-US" sz="3600"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903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246908"/>
            <a:ext cx="12192000" cy="5611091"/>
          </a:xfrm>
        </p:spPr>
        <p:txBody>
          <a:bodyPr>
            <a:normAutofit fontScale="92500" lnSpcReduction="100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9:	</a:t>
            </a:r>
            <a:r>
              <a:rPr lang="en-US" sz="3600" dirty="0">
                <a:latin typeface="Times New Roman" panose="02020603050405020304" pitchFamily="18" charset="0"/>
                <a:cs typeface="Times New Roman" panose="02020603050405020304" pitchFamily="18" charset="0"/>
              </a:rPr>
              <a:t>Determination following a hearing.  </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 third finding that the court must make under 				Penal Law § 60.12 (1)(c) actually reads as follows: </a:t>
            </a:r>
            <a:endParaRPr lang="en-US" sz="2400" dirty="0">
              <a:latin typeface="Times New Roman" panose="02020603050405020304" pitchFamily="18" charset="0"/>
              <a:cs typeface="Times New Roman" panose="02020603050405020304" pitchFamily="18" charset="0"/>
            </a:endParaRPr>
          </a:p>
          <a:p>
            <a:pPr marL="0" indent="0">
              <a:lnSpc>
                <a:spcPct val="100000"/>
              </a:lnSpc>
              <a:buNone/>
            </a:pP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(c)  having regard for the nature and circumstances of the crime and the history, 			character and condition of the defendant, that a sentence of imprisonment 				pursuant to section 70.00, 70.02, 70.06 or subdivision two or three of 70.71 of this 			title would be unduly harsh</a:t>
            </a:r>
            <a:r>
              <a:rPr lang="en-US" sz="2400" b="1" dirty="0">
                <a:latin typeface="Times New Roman" panose="02020603050405020304" pitchFamily="18" charset="0"/>
                <a:cs typeface="Times New Roman" panose="02020603050405020304" pitchFamily="18" charset="0"/>
              </a:rPr>
              <a:t>. </a:t>
            </a:r>
          </a:p>
          <a:p>
            <a:pPr marL="0" indent="0">
              <a:lnSpc>
                <a:spcPct val="100000"/>
              </a:lnSpc>
              <a:buNone/>
            </a:pPr>
            <a:r>
              <a:rPr lang="en-US" sz="2400" dirty="0">
                <a:latin typeface="Times New Roman" panose="02020603050405020304" pitchFamily="18" charset="0"/>
                <a:cs typeface="Times New Roman" panose="02020603050405020304" pitchFamily="18" charset="0"/>
              </a:rPr>
              <a:t>		</a:t>
            </a:r>
            <a:r>
              <a:rPr lang="en-US" sz="3600" dirty="0">
                <a:latin typeface="Arial Black" panose="020B0A04020102020204" pitchFamily="34"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But that language doesn’t work for resentencing, and 			makes sense only when read as follows:</a:t>
            </a:r>
            <a:endParaRPr lang="en-US" sz="2400" dirty="0">
              <a:latin typeface="Times New Roman" panose="02020603050405020304" pitchFamily="18" charset="0"/>
              <a:cs typeface="Times New Roman" panose="02020603050405020304" pitchFamily="18" charset="0"/>
            </a:endParaRPr>
          </a:p>
          <a:p>
            <a:pPr marL="0" indent="0">
              <a:lnSpc>
                <a:spcPct val="100000"/>
              </a:lnSpc>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  having regard for the nature and circumstances of the crime and the history, 			character and conditions of the defendant, the previously imposed sentence is unduly 		harsh.</a:t>
            </a:r>
            <a:endParaRPr lang="en-US" sz="3600" b="1" dirty="0">
              <a:latin typeface="Times New Roman" panose="02020603050405020304" pitchFamily="18" charset="0"/>
              <a:cs typeface="Times New Roman" panose="02020603050405020304" pitchFamily="18" charset="0"/>
            </a:endParaRP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106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246909"/>
            <a:ext cx="12192000" cy="5498274"/>
          </a:xfrm>
        </p:spPr>
        <p:txBody>
          <a:bodyPr>
            <a:normAutofit fontScale="85000" lnSpcReduction="200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10:	</a:t>
            </a:r>
            <a:r>
              <a:rPr lang="en-US" sz="3600" dirty="0">
                <a:latin typeface="Times New Roman" panose="02020603050405020304" pitchFamily="18" charset="0"/>
                <a:cs typeface="Times New Roman" panose="02020603050405020304" pitchFamily="18" charset="0"/>
              </a:rPr>
              <a:t>Order denying resentencing.</a:t>
            </a:r>
            <a:endParaRPr lang="en-US" sz="3600" b="1" dirty="0">
              <a:latin typeface="Times New Roman" panose="02020603050405020304" pitchFamily="18" charset="0"/>
              <a:cs typeface="Times New Roman" panose="02020603050405020304" pitchFamily="18" charset="0"/>
            </a:endParaRPr>
          </a:p>
          <a:p>
            <a:pPr marL="0" indent="0">
              <a:lnSpc>
                <a:spcPct val="100000"/>
              </a:lnSpc>
              <a:buNone/>
            </a:pPr>
            <a:r>
              <a:rPr lang="en-US" sz="3600" dirty="0">
                <a:latin typeface="Times New Roman" panose="02020603050405020304" pitchFamily="18" charset="0"/>
                <a:cs typeface="Times New Roman" panose="02020603050405020304" pitchFamily="18" charset="0"/>
              </a:rPr>
              <a:t>		If the court determines that Step 9 has </a:t>
            </a:r>
            <a:r>
              <a:rPr lang="en-US" sz="3600" u="sng" dirty="0">
                <a:latin typeface="Times New Roman" panose="02020603050405020304" pitchFamily="18" charset="0"/>
                <a:cs typeface="Times New Roman" panose="02020603050405020304" pitchFamily="18" charset="0"/>
              </a:rPr>
              <a:t>not</a:t>
            </a:r>
            <a:r>
              <a:rPr lang="en-US" sz="3600" dirty="0">
                <a:latin typeface="Times New Roman" panose="02020603050405020304" pitchFamily="18" charset="0"/>
                <a:cs typeface="Times New Roman" panose="02020603050405020304" pitchFamily="18" charset="0"/>
              </a:rPr>
              <a:t> been met, 				the court shall inform the applicant and enter an order.  				Any order must include written findings of fact and 					reasons for such order,</a:t>
            </a:r>
          </a:p>
          <a:p>
            <a:pPr marL="0" indent="0">
              <a:lnSpc>
                <a:spcPct val="100000"/>
              </a:lnSpc>
              <a:buNone/>
            </a:pPr>
            <a:r>
              <a:rPr lang="en-US" sz="3600" b="1" dirty="0">
                <a:latin typeface="Times New Roman" panose="02020603050405020304" pitchFamily="18" charset="0"/>
                <a:cs typeface="Times New Roman" panose="02020603050405020304" pitchFamily="18" charset="0"/>
              </a:rPr>
              <a:t>		or</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Order granting resentencing.</a:t>
            </a:r>
            <a:endParaRPr lang="en-US" sz="3600" b="1" dirty="0">
              <a:latin typeface="Times New Roman" panose="02020603050405020304" pitchFamily="18" charset="0"/>
              <a:cs typeface="Times New Roman" panose="02020603050405020304" pitchFamily="18" charset="0"/>
            </a:endParaRP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If the court determines that Step 9 has been met, the court 			shall notify the applicant that, unless he or she withdraws 				the application or appeals from such order offering a 				specified new sentence, the court will enter an order vacating 			the sentence originally imposed and impose the new sentence.</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911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E2C3-2677-4810-AD5F-D2B1C69E658D}"/>
              </a:ext>
            </a:extLst>
          </p:cNvPr>
          <p:cNvSpPr>
            <a:spLocks noGrp="1"/>
          </p:cNvSpPr>
          <p:nvPr>
            <p:ph type="title"/>
          </p:nvPr>
        </p:nvSpPr>
        <p:spPr>
          <a:xfrm>
            <a:off x="0" y="0"/>
            <a:ext cx="12191999" cy="2529444"/>
          </a:xfrm>
        </p:spPr>
        <p:txBody>
          <a:bodyPr>
            <a:normAutofit/>
          </a:bodyPr>
          <a:lstStyle/>
          <a:p>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Step 11: </a:t>
            </a:r>
            <a:r>
              <a:rPr lang="en-US" sz="3600" dirty="0">
                <a:latin typeface="Times New Roman" panose="02020603050405020304" pitchFamily="18" charset="0"/>
                <a:cs typeface="Times New Roman" panose="02020603050405020304" pitchFamily="18" charset="0"/>
              </a:rPr>
              <a:t>Resentencing</a:t>
            </a:r>
            <a:endParaRPr lang="en-US" sz="5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88B9802-C815-4039-BF59-037A13F40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2624447"/>
            <a:ext cx="7735712" cy="4073236"/>
          </a:xfrm>
        </p:spPr>
      </p:pic>
    </p:spTree>
    <p:extLst>
      <p:ext uri="{BB962C8B-B14F-4D97-AF65-F5344CB8AC3E}">
        <p14:creationId xmlns:p14="http://schemas.microsoft.com/office/powerpoint/2010/main" val="138312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7440-954F-402D-9CC9-905400CAEC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FB5842-1EDD-42EA-ABAA-202676455F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506" y="1567543"/>
            <a:ext cx="11590318" cy="2660073"/>
          </a:xfrm>
        </p:spPr>
      </p:pic>
    </p:spTree>
    <p:extLst>
      <p:ext uri="{BB962C8B-B14F-4D97-AF65-F5344CB8AC3E}">
        <p14:creationId xmlns:p14="http://schemas.microsoft.com/office/powerpoint/2010/main" val="468042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79C6-28A3-4CFC-BC93-2960D06BEFCA}"/>
              </a:ext>
            </a:extLst>
          </p:cNvPr>
          <p:cNvSpPr>
            <a:spLocks noGrp="1"/>
          </p:cNvSpPr>
          <p:nvPr>
            <p:ph type="title"/>
          </p:nvPr>
        </p:nvSpPr>
        <p:spPr>
          <a:xfrm>
            <a:off x="261257" y="1"/>
            <a:ext cx="11685319" cy="1246908"/>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PROCESS</a:t>
            </a:r>
          </a:p>
        </p:txBody>
      </p:sp>
      <p:sp>
        <p:nvSpPr>
          <p:cNvPr id="3" name="Content Placeholder 2">
            <a:extLst>
              <a:ext uri="{FF2B5EF4-FFF2-40B4-BE49-F238E27FC236}">
                <a16:creationId xmlns:a16="http://schemas.microsoft.com/office/drawing/2014/main" id="{945129E1-0D0A-46B3-8DB8-A0939F255C6A}"/>
              </a:ext>
            </a:extLst>
          </p:cNvPr>
          <p:cNvSpPr>
            <a:spLocks noGrp="1"/>
          </p:cNvSpPr>
          <p:nvPr>
            <p:ph idx="1"/>
          </p:nvPr>
        </p:nvSpPr>
        <p:spPr>
          <a:xfrm>
            <a:off x="1" y="1151905"/>
            <a:ext cx="12192000" cy="5706093"/>
          </a:xfrm>
        </p:spPr>
        <p:txBody>
          <a:bodyPr>
            <a:normAutofit fontScale="70000" lnSpcReduction="200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Step 12:	</a:t>
            </a:r>
            <a:r>
              <a:rPr lang="en-US" sz="3600" dirty="0">
                <a:latin typeface="Times New Roman" panose="02020603050405020304" pitchFamily="18" charset="0"/>
                <a:cs typeface="Times New Roman" panose="02020603050405020304" pitchFamily="18" charset="0"/>
              </a:rPr>
              <a:t>Appeal</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Appeal as of right:</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From an order denying resentencing, or</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 From a new sentence imposed under CPL § 440.47</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based upon:</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(i) New sentence is harsh and excessive, or</a:t>
            </a:r>
          </a:p>
          <a:p>
            <a:pPr marL="0" indent="0">
              <a:lnSpc>
                <a:spcPct val="100000"/>
              </a:lnSpc>
              <a:buNone/>
            </a:pPr>
            <a:r>
              <a:rPr lang="en-US" sz="3400" b="1"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(ii) The term of the new sentence is unauthorized as a matter of law, or</a:t>
            </a:r>
          </a:p>
          <a:p>
            <a:pPr marL="0" indent="0">
              <a:lnSpc>
                <a:spcPct val="100000"/>
              </a:lnSpc>
              <a:buNone/>
            </a:pPr>
            <a:r>
              <a:rPr lang="en-US" sz="24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 From an order specifying and informing applicant of the term of the 			new determinate sentence offered to be imposed based upon the 					proposed sentence being harsh and excessive; upon remand to the 				sentencing court following such appeal the applicant shall be given the 				opportunity to withdraw an application for resentencing before any 				resentence is imposed.</a:t>
            </a:r>
          </a:p>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Applicant is entitled to the assignment of counsel on appeal.</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273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54B9-06AC-40A6-AEA0-4D8C80D8947B}"/>
              </a:ext>
            </a:extLst>
          </p:cNvPr>
          <p:cNvSpPr>
            <a:spLocks noGrp="1"/>
          </p:cNvSpPr>
          <p:nvPr>
            <p:ph type="title"/>
          </p:nvPr>
        </p:nvSpPr>
        <p:spPr>
          <a:xfrm>
            <a:off x="838200" y="190005"/>
            <a:ext cx="10515600" cy="1840676"/>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DVSJA RESENTENCING: </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CAN MAKE THIS HAPPEN</a:t>
            </a:r>
            <a:endParaRPr lang="en-US" sz="5400" dirty="0"/>
          </a:p>
        </p:txBody>
      </p:sp>
      <p:pic>
        <p:nvPicPr>
          <p:cNvPr id="5" name="Content Placeholder 4">
            <a:extLst>
              <a:ext uri="{FF2B5EF4-FFF2-40B4-BE49-F238E27FC236}">
                <a16:creationId xmlns:a16="http://schemas.microsoft.com/office/drawing/2014/main" id="{B5721CAE-4768-44D7-BC33-72EE334069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4133"/>
            <a:ext cx="4912426" cy="3322277"/>
          </a:xfrm>
        </p:spPr>
      </p:pic>
      <p:pic>
        <p:nvPicPr>
          <p:cNvPr id="6" name="Content Placeholder 8">
            <a:extLst>
              <a:ext uri="{FF2B5EF4-FFF2-40B4-BE49-F238E27FC236}">
                <a16:creationId xmlns:a16="http://schemas.microsoft.com/office/drawing/2014/main" id="{894CB610-22AE-424B-AC68-007BE13897A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44133"/>
            <a:ext cx="5181600" cy="3322277"/>
          </a:xfrm>
        </p:spPr>
      </p:pic>
    </p:spTree>
    <p:extLst>
      <p:ext uri="{BB962C8B-B14F-4D97-AF65-F5344CB8AC3E}">
        <p14:creationId xmlns:p14="http://schemas.microsoft.com/office/powerpoint/2010/main" val="367581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05B1-5538-4D84-9F41-EAA8924E5C74}"/>
              </a:ext>
            </a:extLst>
          </p:cNvPr>
          <p:cNvSpPr>
            <a:spLocks noGrp="1"/>
          </p:cNvSpPr>
          <p:nvPr>
            <p:ph type="title"/>
          </p:nvPr>
        </p:nvSpPr>
        <p:spPr>
          <a:xfrm>
            <a:off x="838200" y="365126"/>
            <a:ext cx="10515600" cy="1144186"/>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Selected Issues</a:t>
            </a:r>
          </a:p>
        </p:txBody>
      </p:sp>
      <p:sp>
        <p:nvSpPr>
          <p:cNvPr id="3" name="Content Placeholder 2">
            <a:extLst>
              <a:ext uri="{FF2B5EF4-FFF2-40B4-BE49-F238E27FC236}">
                <a16:creationId xmlns:a16="http://schemas.microsoft.com/office/drawing/2014/main" id="{9EC96833-4E58-421C-9D86-54B6CEB30DF1}"/>
              </a:ext>
            </a:extLst>
          </p:cNvPr>
          <p:cNvSpPr>
            <a:spLocks noGrp="1"/>
          </p:cNvSpPr>
          <p:nvPr>
            <p:ph idx="1"/>
          </p:nvPr>
        </p:nvSpPr>
        <p:spPr>
          <a:xfrm>
            <a:off x="166255" y="1509312"/>
            <a:ext cx="11839698" cy="5100808"/>
          </a:xfrm>
        </p:spPr>
        <p:txBody>
          <a:bodyPr>
            <a:normAutofit lnSpcReduction="10000"/>
          </a:bodyPr>
          <a:lstStyle/>
          <a:p>
            <a:pPr>
              <a:lnSpc>
                <a:spcPct val="100000"/>
              </a:lnSpc>
            </a:pPr>
            <a:r>
              <a:rPr lang="en-US" sz="3600" dirty="0">
                <a:latin typeface="Times New Roman" panose="02020603050405020304" pitchFamily="18" charset="0"/>
                <a:cs typeface="Times New Roman" panose="02020603050405020304" pitchFamily="18" charset="0"/>
              </a:rPr>
              <a:t>Burden of proof</a:t>
            </a:r>
          </a:p>
          <a:p>
            <a:pPr>
              <a:lnSpc>
                <a:spcPct val="100000"/>
              </a:lnSpc>
            </a:pPr>
            <a:r>
              <a:rPr lang="en-US" sz="3600" dirty="0">
                <a:latin typeface="Times New Roman" panose="02020603050405020304" pitchFamily="18" charset="0"/>
                <a:cs typeface="Times New Roman" panose="02020603050405020304" pitchFamily="18" charset="0"/>
              </a:rPr>
              <a:t>Institutional record of confinement – record request</a:t>
            </a:r>
          </a:p>
          <a:p>
            <a:pPr>
              <a:lnSpc>
                <a:spcPct val="100000"/>
              </a:lnSpc>
            </a:pPr>
            <a:r>
              <a:rPr lang="en-US" sz="3600" dirty="0">
                <a:latin typeface="Times New Roman" panose="02020603050405020304" pitchFamily="18" charset="0"/>
                <a:cs typeface="Times New Roman" panose="02020603050405020304" pitchFamily="18" charset="0"/>
              </a:rPr>
              <a:t>“At the time of the instant offense, the defendant was a victim of domestic violence…”</a:t>
            </a:r>
          </a:p>
          <a:p>
            <a:pPr>
              <a:lnSpc>
                <a:spcPct val="100000"/>
              </a:lnSpc>
            </a:pPr>
            <a:r>
              <a:rPr lang="en-US" sz="3600" dirty="0">
                <a:latin typeface="Times New Roman" panose="02020603050405020304" pitchFamily="18" charset="0"/>
                <a:cs typeface="Times New Roman" panose="02020603050405020304" pitchFamily="18" charset="0"/>
              </a:rPr>
              <a:t>See legislative history and statutory language changes</a:t>
            </a:r>
          </a:p>
          <a:p>
            <a:pPr>
              <a:lnSpc>
                <a:spcPct val="100000"/>
              </a:lnSpc>
            </a:pPr>
            <a:r>
              <a:rPr lang="en-US" sz="3600" dirty="0">
                <a:latin typeface="Times New Roman" panose="02020603050405020304" pitchFamily="18" charset="0"/>
                <a:cs typeface="Times New Roman" panose="02020603050405020304" pitchFamily="18" charset="0"/>
              </a:rPr>
              <a:t>Abuse was “a significant contributing factor”</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200" dirty="0">
                <a:latin typeface="Times New Roman" panose="02020603050405020304" pitchFamily="18" charset="0"/>
                <a:ea typeface="Tahoma" panose="020B0604030504040204" pitchFamily="34" charset="0"/>
                <a:cs typeface="Times New Roman" panose="02020603050405020304" pitchFamily="18" charset="0"/>
              </a:rPr>
              <a:t>Use of experts and social science literature</a:t>
            </a:r>
          </a:p>
          <a:p>
            <a:pPr marL="0" indent="0">
              <a:lnSpc>
                <a:spcPct val="100000"/>
              </a:lnSpc>
              <a:buNone/>
            </a:pPr>
            <a:r>
              <a:rPr lang="en-US" sz="3200" dirty="0">
                <a:latin typeface="Times New Roman" panose="02020603050405020304" pitchFamily="18" charset="0"/>
                <a:cs typeface="Times New Roman" panose="02020603050405020304" pitchFamily="18" charset="0"/>
              </a:rPr>
              <a:t>• Sentence “unduly harsh”</a:t>
            </a:r>
          </a:p>
          <a:p>
            <a:pPr>
              <a:lnSpc>
                <a:spcPct val="100000"/>
              </a:lnSpc>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05B1-5538-4D84-9F41-EAA8924E5C74}"/>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Selected Issues</a:t>
            </a:r>
          </a:p>
        </p:txBody>
      </p:sp>
      <p:sp>
        <p:nvSpPr>
          <p:cNvPr id="3" name="Content Placeholder 2">
            <a:extLst>
              <a:ext uri="{FF2B5EF4-FFF2-40B4-BE49-F238E27FC236}">
                <a16:creationId xmlns:a16="http://schemas.microsoft.com/office/drawing/2014/main" id="{9EC96833-4E58-421C-9D86-54B6CEB30DF1}"/>
              </a:ext>
            </a:extLst>
          </p:cNvPr>
          <p:cNvSpPr>
            <a:spLocks noGrp="1"/>
          </p:cNvSpPr>
          <p:nvPr>
            <p:ph idx="1"/>
          </p:nvPr>
        </p:nvSpPr>
        <p:spPr>
          <a:xfrm>
            <a:off x="166255" y="1690688"/>
            <a:ext cx="11839698" cy="5054495"/>
          </a:xfrm>
        </p:spPr>
        <p:txBody>
          <a:bodyPr>
            <a:normAutofit/>
          </a:bodyPr>
          <a:lstStyle/>
          <a:p>
            <a:pPr>
              <a:lnSpc>
                <a:spcPct val="100000"/>
              </a:lnSpc>
            </a:pPr>
            <a:r>
              <a:rPr lang="en-US" sz="3600" dirty="0">
                <a:latin typeface="Times New Roman" panose="02020603050405020304" pitchFamily="18" charset="0"/>
                <a:cs typeface="Times New Roman" panose="02020603050405020304" pitchFamily="18" charset="0"/>
              </a:rPr>
              <a:t>Use of investigator</a:t>
            </a:r>
          </a:p>
          <a:p>
            <a:pPr>
              <a:lnSpc>
                <a:spcPct val="100000"/>
              </a:lnSpc>
            </a:pPr>
            <a:r>
              <a:rPr lang="en-US" sz="3600" dirty="0">
                <a:latin typeface="Times New Roman" panose="02020603050405020304" pitchFamily="18" charset="0"/>
                <a:cs typeface="Times New Roman" panose="02020603050405020304" pitchFamily="18" charset="0"/>
              </a:rPr>
              <a:t>In-person interview</a:t>
            </a:r>
          </a:p>
          <a:p>
            <a:pPr>
              <a:lnSpc>
                <a:spcPct val="100000"/>
              </a:lnSpc>
            </a:pPr>
            <a:r>
              <a:rPr lang="en-US" sz="3600" dirty="0">
                <a:latin typeface="Times New Roman" panose="02020603050405020304" pitchFamily="18" charset="0"/>
                <a:cs typeface="Times New Roman" panose="02020603050405020304" pitchFamily="18" charset="0"/>
              </a:rPr>
              <a:t>Use of a mitigation specialist</a:t>
            </a:r>
          </a:p>
          <a:p>
            <a:pPr>
              <a:lnSpc>
                <a:spcPct val="100000"/>
              </a:lnSpc>
            </a:pPr>
            <a:r>
              <a:rPr lang="en-US" sz="3600" dirty="0">
                <a:latin typeface="Times New Roman" panose="02020603050405020304" pitchFamily="18" charset="0"/>
                <a:cs typeface="Times New Roman" panose="02020603050405020304" pitchFamily="18" charset="0"/>
              </a:rPr>
              <a:t>Difficult issues to address with client</a:t>
            </a:r>
          </a:p>
          <a:p>
            <a:pPr marL="457200" lvl="1" indent="0">
              <a:lnSpc>
                <a:spcPct val="100000"/>
              </a:lnSpc>
              <a:buNone/>
            </a:pPr>
            <a:r>
              <a:rPr lang="en-US" sz="3200" dirty="0">
                <a:latin typeface="Times New Roman" panose="02020603050405020304" pitchFamily="18" charset="0"/>
                <a:ea typeface="Tahoma" panose="020B0604030504040204" pitchFamily="34" charset="0"/>
                <a:cs typeface="Times New Roman" panose="02020603050405020304" pitchFamily="18" charset="0"/>
              </a:rPr>
              <a:t>▪ What alternative sentence to request for resentencing</a:t>
            </a:r>
          </a:p>
          <a:p>
            <a:pPr marL="457200" lvl="1" indent="0">
              <a:lnSpc>
                <a:spcPct val="100000"/>
              </a:lnSpc>
              <a:buNone/>
            </a:pPr>
            <a:r>
              <a:rPr lang="en-US" sz="3200" dirty="0">
                <a:latin typeface="Times New Roman" panose="02020603050405020304" pitchFamily="18" charset="0"/>
                <a:ea typeface="Tahoma" panose="020B0604030504040204" pitchFamily="34" charset="0"/>
                <a:cs typeface="Times New Roman" panose="02020603050405020304" pitchFamily="18" charset="0"/>
              </a:rPr>
              <a:t>▪  Be patient – Wait to improve institutional record</a:t>
            </a:r>
            <a:endParaRPr lang="en-US" sz="3200" dirty="0">
              <a:latin typeface="Times New Roman" panose="02020603050405020304" pitchFamily="18" charset="0"/>
              <a:cs typeface="Times New Roman" panose="02020603050405020304" pitchFamily="18" charset="0"/>
            </a:endParaRPr>
          </a:p>
          <a:p>
            <a:pPr>
              <a:lnSpc>
                <a:spcPct val="100000"/>
              </a:lnSpc>
            </a:pPr>
            <a:r>
              <a:rPr lang="en-US" sz="3600" dirty="0">
                <a:latin typeface="Times New Roman" panose="02020603050405020304" pitchFamily="18" charset="0"/>
                <a:cs typeface="Times New Roman" panose="02020603050405020304" pitchFamily="18" charset="0"/>
              </a:rPr>
              <a:t>Prioritizing for people about to be released </a:t>
            </a:r>
            <a:r>
              <a:rPr lang="en-US" sz="3600">
                <a:latin typeface="Times New Roman" panose="02020603050405020304" pitchFamily="18" charset="0"/>
                <a:cs typeface="Times New Roman" panose="02020603050405020304" pitchFamily="18" charset="0"/>
              </a:rPr>
              <a:t>from prison </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People v. Santiago, </a:t>
            </a:r>
            <a:r>
              <a:rPr lang="en-US" sz="3600" dirty="0">
                <a:latin typeface="Times New Roman" panose="02020603050405020304" pitchFamily="18" charset="0"/>
                <a:cs typeface="Times New Roman" panose="02020603050405020304" pitchFamily="18" charset="0"/>
              </a:rPr>
              <a:t>17 N.Y.3d 246 (2011)</a:t>
            </a:r>
          </a:p>
        </p:txBody>
      </p:sp>
    </p:spTree>
    <p:extLst>
      <p:ext uri="{BB962C8B-B14F-4D97-AF65-F5344CB8AC3E}">
        <p14:creationId xmlns:p14="http://schemas.microsoft.com/office/powerpoint/2010/main" val="3922662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05B1-5538-4D84-9F41-EAA8924E5C74}"/>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Selected Issues</a:t>
            </a:r>
          </a:p>
        </p:txBody>
      </p:sp>
      <p:sp>
        <p:nvSpPr>
          <p:cNvPr id="3" name="Content Placeholder 2">
            <a:extLst>
              <a:ext uri="{FF2B5EF4-FFF2-40B4-BE49-F238E27FC236}">
                <a16:creationId xmlns:a16="http://schemas.microsoft.com/office/drawing/2014/main" id="{9EC96833-4E58-421C-9D86-54B6CEB30DF1}"/>
              </a:ext>
            </a:extLst>
          </p:cNvPr>
          <p:cNvSpPr>
            <a:spLocks noGrp="1"/>
          </p:cNvSpPr>
          <p:nvPr>
            <p:ph idx="1"/>
          </p:nvPr>
        </p:nvSpPr>
        <p:spPr>
          <a:xfrm>
            <a:off x="166255" y="1690688"/>
            <a:ext cx="11839698" cy="5054495"/>
          </a:xfrm>
        </p:spPr>
        <p:txBody>
          <a:bodyPr>
            <a:normAutofit fontScale="92500"/>
          </a:bodyPr>
          <a:lstStyle/>
          <a:p>
            <a:pPr>
              <a:lnSpc>
                <a:spcPct val="100000"/>
              </a:lnSpc>
            </a:pPr>
            <a:r>
              <a:rPr lang="en-US" sz="3600" dirty="0">
                <a:latin typeface="Times New Roman" panose="02020603050405020304" pitchFamily="18" charset="0"/>
                <a:cs typeface="Times New Roman" panose="02020603050405020304" pitchFamily="18" charset="0"/>
              </a:rPr>
              <a:t>Reentry plan</a:t>
            </a:r>
          </a:p>
          <a:p>
            <a:pPr marL="0" indent="0">
              <a:lnSpc>
                <a:spcPct val="100000"/>
              </a:lnSpc>
              <a:buNone/>
            </a:pPr>
            <a:r>
              <a:rPr lang="en-US" sz="3600" dirty="0">
                <a:latin typeface="Times New Roman" panose="02020603050405020304" pitchFamily="18" charset="0"/>
                <a:cs typeface="Times New Roman" panose="02020603050405020304" pitchFamily="18" charset="0"/>
              </a:rPr>
              <a:t>• Proposed ATI</a:t>
            </a:r>
          </a:p>
          <a:p>
            <a:pPr marL="0" indent="0">
              <a:lnSpc>
                <a:spcPct val="100000"/>
              </a:lnSpc>
              <a:buNone/>
            </a:pPr>
            <a:r>
              <a:rPr lang="en-US" sz="3600" dirty="0">
                <a:latin typeface="Times New Roman" panose="02020603050405020304" pitchFamily="18" charset="0"/>
                <a:cs typeface="Times New Roman" panose="02020603050405020304" pitchFamily="18" charset="0"/>
              </a:rPr>
              <a:t>• Understanding the dynamics of domestic violence</a:t>
            </a:r>
          </a:p>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ahoma" panose="020B0604030504040204" pitchFamily="34" charset="0"/>
                <a:cs typeface="Times New Roman" panose="02020603050405020304" pitchFamily="18" charset="0"/>
              </a:rPr>
              <a:t>▪ To take care and consideration when communicating 	with client</a:t>
            </a:r>
          </a:p>
          <a:p>
            <a:pPr marL="0" indent="0">
              <a:lnSpc>
                <a:spcPct val="100000"/>
              </a:lnSpc>
              <a:buNone/>
            </a:pPr>
            <a:r>
              <a:rPr lang="en-US" sz="3600" dirty="0">
                <a:latin typeface="Times New Roman" panose="02020603050405020304" pitchFamily="18" charset="0"/>
                <a:ea typeface="Tahoma" panose="020B0604030504040204" pitchFamily="34" charset="0"/>
                <a:cs typeface="Times New Roman" panose="02020603050405020304" pitchFamily="18" charset="0"/>
              </a:rPr>
              <a:t>	▪ To effectively tell survivor’s story</a:t>
            </a:r>
          </a:p>
          <a:p>
            <a:pPr marL="0" indent="0">
              <a:lnSpc>
                <a:spcPct val="100000"/>
              </a:lnSpc>
              <a:buNone/>
            </a:pPr>
            <a:r>
              <a:rPr lang="en-US" sz="3600" dirty="0">
                <a:latin typeface="Times New Roman" panose="02020603050405020304" pitchFamily="18" charset="0"/>
                <a:ea typeface="Tahoma" panose="020B0604030504040204" pitchFamily="34" charset="0"/>
                <a:cs typeface="Times New Roman" panose="02020603050405020304" pitchFamily="18" charset="0"/>
              </a:rPr>
              <a:t>	▪ To effectively explain survivor’s actions and rebut 	prosecution narrative (</a:t>
            </a:r>
            <a:r>
              <a:rPr lang="en-US" sz="3600">
                <a:latin typeface="Times New Roman" panose="02020603050405020304" pitchFamily="18" charset="0"/>
                <a:ea typeface="Tahoma" panose="020B0604030504040204" pitchFamily="34" charset="0"/>
                <a:cs typeface="Times New Roman" panose="02020603050405020304" pitchFamily="18" charset="0"/>
              </a:rPr>
              <a:t>e.g. </a:t>
            </a:r>
            <a:r>
              <a:rPr lang="en-US" sz="3600" dirty="0">
                <a:latin typeface="Times New Roman" panose="02020603050405020304" pitchFamily="18" charset="0"/>
                <a:ea typeface="Tahoma" panose="020B0604030504040204" pitchFamily="34" charset="0"/>
                <a:cs typeface="Times New Roman" panose="02020603050405020304" pitchFamily="18" charset="0"/>
              </a:rPr>
              <a:t>she could have “left” her abuser)</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509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05B1-5538-4D84-9F41-EAA8924E5C74}"/>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9EC96833-4E58-421C-9D86-54B6CEB30DF1}"/>
              </a:ext>
            </a:extLst>
          </p:cNvPr>
          <p:cNvSpPr>
            <a:spLocks noGrp="1"/>
          </p:cNvSpPr>
          <p:nvPr>
            <p:ph idx="1"/>
          </p:nvPr>
        </p:nvSpPr>
        <p:spPr>
          <a:xfrm>
            <a:off x="166255" y="2268187"/>
            <a:ext cx="11839698" cy="4476996"/>
          </a:xfrm>
        </p:spPr>
        <p:txBody>
          <a:bodyPr>
            <a:normAutofit/>
          </a:bodyPr>
          <a:lstStyle/>
          <a:p>
            <a:pPr marL="0" indent="0">
              <a:lnSpc>
                <a:spcPct val="100000"/>
              </a:lnSpc>
              <a:buNone/>
            </a:pPr>
            <a:r>
              <a:rPr lang="en-US" sz="3600" dirty="0">
                <a:latin typeface="Arial Black" panose="020B0A04020102020204" pitchFamily="34"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National Clearinghouse for the Defense of Battered Women</a:t>
            </a:r>
          </a:p>
          <a:p>
            <a:pPr marL="0" indent="0">
              <a:lnSpc>
                <a:spcPct val="100000"/>
              </a:lnSpc>
              <a:buNone/>
            </a:pPr>
            <a:r>
              <a:rPr lang="en-US" sz="3600" dirty="0">
                <a:latin typeface="Arial Black" panose="020B0A04020102020204" pitchFamily="34"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National Center on Domestic Violence, Trauma &amp; Mental Health</a:t>
            </a:r>
          </a:p>
          <a:p>
            <a:pPr marL="0" indent="0">
              <a:lnSpc>
                <a:spcPct val="100000"/>
              </a:lnSpc>
              <a:buNone/>
            </a:pPr>
            <a:r>
              <a:rPr lang="en-US" sz="3600" dirty="0">
                <a:latin typeface="Times New Roman" panose="02020603050405020304" pitchFamily="18" charset="0"/>
                <a:cs typeface="Times New Roman" panose="02020603050405020304" pitchFamily="18" charset="0"/>
              </a:rPr>
              <a:t>● Lawyer’s Manual on Domestic Violence: Representing the Victim, 6</a:t>
            </a:r>
            <a:r>
              <a:rPr lang="en-US" sz="3600" baseline="30000" dirty="0">
                <a:latin typeface="Times New Roman" panose="02020603050405020304" pitchFamily="18" charset="0"/>
                <a:cs typeface="Times New Roman" panose="02020603050405020304" pitchFamily="18" charset="0"/>
              </a:rPr>
              <a:t>th</a:t>
            </a:r>
            <a:r>
              <a:rPr lang="en-US" sz="3600" dirty="0">
                <a:latin typeface="Times New Roman" panose="02020603050405020304" pitchFamily="18" charset="0"/>
                <a:cs typeface="Times New Roman" panose="02020603050405020304" pitchFamily="18" charset="0"/>
              </a:rPr>
              <a:t> Edition</a:t>
            </a:r>
          </a:p>
          <a:p>
            <a:pPr marL="0" indent="0">
              <a:lnSpc>
                <a:spcPct val="100000"/>
              </a:lnSpc>
              <a:buNone/>
            </a:pPr>
            <a:r>
              <a:rPr lang="en-US" sz="3200" dirty="0">
                <a:latin typeface="Times New Roman" panose="02020603050405020304" pitchFamily="18" charset="0"/>
                <a:cs typeface="Times New Roman" panose="02020603050405020304" pitchFamily="18" charset="0"/>
              </a:rPr>
              <a:t>ww2.nycourts.gov/sites/default/files/document/files/2018-07/DV-Lawyers-Manual-Book.pdf     </a:t>
            </a:r>
          </a:p>
          <a:p>
            <a:pPr marL="0" indent="0">
              <a:lnSpc>
                <a:spcPct val="100000"/>
              </a:lnSpc>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99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B5FA-D4E5-4B50-95D2-FF6E18EDAD5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B9C1D58B-42CE-4E3D-BE9B-4B7ADB5327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22" y="737420"/>
            <a:ext cx="12015019" cy="5368412"/>
          </a:xfrm>
        </p:spPr>
      </p:pic>
    </p:spTree>
    <p:extLst>
      <p:ext uri="{BB962C8B-B14F-4D97-AF65-F5344CB8AC3E}">
        <p14:creationId xmlns:p14="http://schemas.microsoft.com/office/powerpoint/2010/main" val="27453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E5C0-CF19-4BA9-8292-4444477693F1}"/>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DE9D109-D7BC-4A94-BAC5-6751C8904B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634" y="1341912"/>
            <a:ext cx="11542815" cy="3906982"/>
          </a:xfrm>
        </p:spPr>
      </p:pic>
    </p:spTree>
    <p:extLst>
      <p:ext uri="{BB962C8B-B14F-4D97-AF65-F5344CB8AC3E}">
        <p14:creationId xmlns:p14="http://schemas.microsoft.com/office/powerpoint/2010/main" val="116208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F0E7-45D5-48D1-92C1-C5784761CE8D}"/>
              </a:ext>
            </a:extLst>
          </p:cNvPr>
          <p:cNvSpPr>
            <a:spLocks noGrp="1"/>
          </p:cNvSpPr>
          <p:nvPr>
            <p:ph type="title"/>
          </p:nvPr>
        </p:nvSpPr>
        <p:spPr>
          <a:xfrm>
            <a:off x="838200" y="-201881"/>
            <a:ext cx="10515600" cy="2066307"/>
          </a:xfrm>
        </p:spPr>
        <p:txBody>
          <a:bodyPr>
            <a:normAutofit/>
          </a:bodyPr>
          <a:lstStyle/>
          <a:p>
            <a:pPr algn="ctr">
              <a:lnSpc>
                <a:spcPct val="100000"/>
              </a:lnSpc>
            </a:pP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Penal Law § 60.12</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Terminology</a:t>
            </a:r>
          </a:p>
        </p:txBody>
      </p:sp>
      <p:sp>
        <p:nvSpPr>
          <p:cNvPr id="3" name="Content Placeholder 2">
            <a:extLst>
              <a:ext uri="{FF2B5EF4-FFF2-40B4-BE49-F238E27FC236}">
                <a16:creationId xmlns:a16="http://schemas.microsoft.com/office/drawing/2014/main" id="{4552BA02-0860-4FCE-AC1E-9C1221B57204}"/>
              </a:ext>
            </a:extLst>
          </p:cNvPr>
          <p:cNvSpPr>
            <a:spLocks noGrp="1"/>
          </p:cNvSpPr>
          <p:nvPr>
            <p:ph idx="1"/>
          </p:nvPr>
        </p:nvSpPr>
        <p:spPr>
          <a:xfrm>
            <a:off x="142503" y="1864427"/>
            <a:ext cx="11910951" cy="4857008"/>
          </a:xfrm>
        </p:spPr>
        <p:txBody>
          <a:bodyPr>
            <a:normAutofit/>
          </a:bodyPr>
          <a:lstStyle/>
          <a:p>
            <a:pPr marL="742950" indent="-742950">
              <a:buAutoNum type="alphaLcParenBoth"/>
            </a:pPr>
            <a:r>
              <a:rPr lang="en-US" sz="3600" dirty="0">
                <a:latin typeface="Times New Roman" panose="02020603050405020304" pitchFamily="18" charset="0"/>
                <a:cs typeface="Times New Roman" panose="02020603050405020304" pitchFamily="18" charset="0"/>
              </a:rPr>
              <a:t>At the time of the instant offense, the defendant was a victim of domestic violence subjected to </a:t>
            </a:r>
            <a:r>
              <a:rPr lang="en-US" sz="3600" dirty="0">
                <a:solidFill>
                  <a:srgbClr val="FF0000"/>
                </a:solidFill>
                <a:latin typeface="Times New Roman" panose="02020603050405020304" pitchFamily="18" charset="0"/>
                <a:cs typeface="Times New Roman" panose="02020603050405020304" pitchFamily="18" charset="0"/>
              </a:rPr>
              <a:t>substantial</a:t>
            </a:r>
            <a:r>
              <a:rPr lang="en-US" sz="3600" dirty="0">
                <a:latin typeface="Times New Roman" panose="02020603050405020304" pitchFamily="18" charset="0"/>
                <a:cs typeface="Times New Roman" panose="02020603050405020304" pitchFamily="18" charset="0"/>
              </a:rPr>
              <a:t> physical, sexual or psychological abuse inflicted by a member of the same family or household…</a:t>
            </a:r>
          </a:p>
          <a:p>
            <a:pPr marL="742950" indent="-742950">
              <a:buAutoNum type="alphaLcParenBoth"/>
            </a:pPr>
            <a:r>
              <a:rPr lang="en-US" sz="3600" dirty="0">
                <a:latin typeface="Times New Roman" panose="02020603050405020304" pitchFamily="18" charset="0"/>
                <a:cs typeface="Times New Roman" panose="02020603050405020304" pitchFamily="18" charset="0"/>
              </a:rPr>
              <a:t>Such abuse was a </a:t>
            </a:r>
            <a:r>
              <a:rPr lang="en-US" sz="3600" dirty="0">
                <a:solidFill>
                  <a:srgbClr val="FF0000"/>
                </a:solidFill>
                <a:latin typeface="Times New Roman" panose="02020603050405020304" pitchFamily="18" charset="0"/>
                <a:cs typeface="Times New Roman" panose="02020603050405020304" pitchFamily="18" charset="0"/>
              </a:rPr>
              <a:t>significant contributing factor</a:t>
            </a:r>
            <a:r>
              <a:rPr lang="en-US" sz="3600" dirty="0">
                <a:latin typeface="Times New Roman" panose="02020603050405020304" pitchFamily="18" charset="0"/>
                <a:cs typeface="Times New Roman" panose="02020603050405020304" pitchFamily="18" charset="0"/>
              </a:rPr>
              <a:t> to the defendant’s criminal behavior; and</a:t>
            </a:r>
          </a:p>
          <a:p>
            <a:pPr marL="742950" indent="-742950">
              <a:buAutoNum type="alphaLcParenBoth"/>
            </a:pPr>
            <a:r>
              <a:rPr lang="en-US" sz="3600" dirty="0">
                <a:latin typeface="Times New Roman" panose="02020603050405020304" pitchFamily="18" charset="0"/>
                <a:cs typeface="Times New Roman" panose="02020603050405020304" pitchFamily="18" charset="0"/>
              </a:rPr>
              <a:t>Having regard for the nature and circumstances of the crime and the history, character and condition of the defendant, </a:t>
            </a:r>
            <a:r>
              <a:rPr lang="en-US" sz="3600" i="1" dirty="0">
                <a:latin typeface="Times New Roman" panose="02020603050405020304" pitchFamily="18" charset="0"/>
                <a:cs typeface="Times New Roman" panose="02020603050405020304" pitchFamily="18" charset="0"/>
              </a:rPr>
              <a:t>a traditional sentence </a:t>
            </a:r>
            <a:r>
              <a:rPr lang="en-US" sz="3600" dirty="0">
                <a:latin typeface="Times New Roman" panose="02020603050405020304" pitchFamily="18" charset="0"/>
                <a:cs typeface="Times New Roman" panose="02020603050405020304" pitchFamily="18" charset="0"/>
              </a:rPr>
              <a:t>would be </a:t>
            </a:r>
            <a:r>
              <a:rPr lang="en-US" sz="3600" dirty="0">
                <a:solidFill>
                  <a:srgbClr val="FF0000"/>
                </a:solidFill>
                <a:latin typeface="Times New Roman" panose="02020603050405020304" pitchFamily="18" charset="0"/>
                <a:cs typeface="Times New Roman" panose="02020603050405020304" pitchFamily="18" charset="0"/>
              </a:rPr>
              <a:t>unduly harsh</a:t>
            </a:r>
          </a:p>
        </p:txBody>
      </p:sp>
    </p:spTree>
    <p:extLst>
      <p:ext uri="{BB962C8B-B14F-4D97-AF65-F5344CB8AC3E}">
        <p14:creationId xmlns:p14="http://schemas.microsoft.com/office/powerpoint/2010/main" val="29776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F0E7-45D5-48D1-92C1-C5784761CE8D}"/>
              </a:ext>
            </a:extLst>
          </p:cNvPr>
          <p:cNvSpPr>
            <a:spLocks noGrp="1"/>
          </p:cNvSpPr>
          <p:nvPr>
            <p:ph type="title"/>
          </p:nvPr>
        </p:nvSpPr>
        <p:spPr>
          <a:xfrm>
            <a:off x="838200" y="-201881"/>
            <a:ext cx="10515600" cy="2066307"/>
          </a:xfrm>
        </p:spPr>
        <p:txBody>
          <a:bodyPr>
            <a:normAutofit/>
          </a:bodyPr>
          <a:lstStyle/>
          <a:p>
            <a:pPr algn="ctr">
              <a:lnSpc>
                <a:spcPct val="100000"/>
              </a:lnSpc>
            </a:pP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Penal Law § 60.12</a:t>
            </a:r>
            <a:b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Key Terminology</a:t>
            </a:r>
          </a:p>
        </p:txBody>
      </p:sp>
      <p:sp>
        <p:nvSpPr>
          <p:cNvPr id="3" name="Content Placeholder 2">
            <a:extLst>
              <a:ext uri="{FF2B5EF4-FFF2-40B4-BE49-F238E27FC236}">
                <a16:creationId xmlns:a16="http://schemas.microsoft.com/office/drawing/2014/main" id="{4552BA02-0860-4FCE-AC1E-9C1221B57204}"/>
              </a:ext>
            </a:extLst>
          </p:cNvPr>
          <p:cNvSpPr>
            <a:spLocks noGrp="1"/>
          </p:cNvSpPr>
          <p:nvPr>
            <p:ph idx="1"/>
          </p:nvPr>
        </p:nvSpPr>
        <p:spPr>
          <a:xfrm>
            <a:off x="142503" y="1864427"/>
            <a:ext cx="11910951" cy="4857008"/>
          </a:xfrm>
        </p:spPr>
        <p:txBody>
          <a:bodyPr>
            <a:normAutofit/>
          </a:bodyPr>
          <a:lstStyle/>
          <a:p>
            <a:pPr marL="742950" indent="-742950">
              <a:buAutoNum type="alphaLcParenBoth"/>
            </a:pPr>
            <a:endParaRPr lang="en-US" sz="3600" dirty="0">
              <a:latin typeface="Times New Roman" panose="02020603050405020304" pitchFamily="18" charset="0"/>
              <a:cs typeface="Times New Roman" panose="02020603050405020304" pitchFamily="18" charset="0"/>
            </a:endParaRPr>
          </a:p>
          <a:p>
            <a:pPr marL="742950" indent="-742950">
              <a:buAutoNum type="alphaLcParenBoth"/>
            </a:pPr>
            <a:r>
              <a:rPr lang="en-US" sz="3600" dirty="0">
                <a:solidFill>
                  <a:schemeClr val="accent2">
                    <a:lumMod val="75000"/>
                  </a:schemeClr>
                </a:solidFill>
                <a:latin typeface="Times New Roman" panose="02020603050405020304" pitchFamily="18" charset="0"/>
                <a:cs typeface="Times New Roman" panose="02020603050405020304" pitchFamily="18" charset="0"/>
              </a:rPr>
              <a:t>At the time of the instant offense</a:t>
            </a:r>
            <a:r>
              <a:rPr lang="en-US" sz="3600" dirty="0">
                <a:latin typeface="Times New Roman" panose="02020603050405020304" pitchFamily="18" charset="0"/>
                <a:cs typeface="Times New Roman" panose="02020603050405020304" pitchFamily="18" charset="0"/>
              </a:rPr>
              <a:t>, the defendant was a victim of domestic violence subjected to substantial physical, sexual or psychological abuse inflicted by a </a:t>
            </a:r>
            <a:r>
              <a:rPr lang="en-US" sz="3600" dirty="0">
                <a:solidFill>
                  <a:schemeClr val="accent2">
                    <a:lumMod val="75000"/>
                  </a:schemeClr>
                </a:solidFill>
                <a:latin typeface="Times New Roman" panose="02020603050405020304" pitchFamily="18" charset="0"/>
                <a:cs typeface="Times New Roman" panose="02020603050405020304" pitchFamily="18" charset="0"/>
              </a:rPr>
              <a:t>member of the same family or household </a:t>
            </a:r>
            <a:r>
              <a:rPr lang="en-US" sz="3600" dirty="0">
                <a:latin typeface="Times New Roman" panose="02020603050405020304" pitchFamily="18" charset="0"/>
                <a:cs typeface="Times New Roman" panose="02020603050405020304" pitchFamily="18" charset="0"/>
              </a:rPr>
              <a:t>as the defendant…</a:t>
            </a:r>
          </a:p>
        </p:txBody>
      </p:sp>
    </p:spTree>
    <p:extLst>
      <p:ext uri="{BB962C8B-B14F-4D97-AF65-F5344CB8AC3E}">
        <p14:creationId xmlns:p14="http://schemas.microsoft.com/office/powerpoint/2010/main" val="2789618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1341</Words>
  <Application>Microsoft Office PowerPoint</Application>
  <PresentationFormat>Widescreen</PresentationFormat>
  <Paragraphs>234</Paragraphs>
  <Slides>55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Black</vt:lpstr>
      <vt:lpstr>Calibri</vt:lpstr>
      <vt:lpstr>Calibri Light</vt:lpstr>
      <vt:lpstr>Tahoma</vt:lpstr>
      <vt:lpstr>Times New Roman</vt:lpstr>
      <vt:lpstr>Office Theme</vt:lpstr>
      <vt:lpstr>    DOMESTIC VIOLENCE SURVIVORS JUSTICE ACT:  APPLICATION FOR RESENTENCING</vt:lpstr>
      <vt:lpstr>Relevant New Statutes</vt:lpstr>
      <vt:lpstr>PENAL LAW § 60.12</vt:lpstr>
      <vt:lpstr>PowerPoint Presentation</vt:lpstr>
      <vt:lpstr>PowerPoint Presentation</vt:lpstr>
      <vt:lpstr>PowerPoint Presentation</vt:lpstr>
      <vt:lpstr>PowerPoint Presentation</vt:lpstr>
      <vt:lpstr>Penal Law § 60.12 Key Terminology</vt:lpstr>
      <vt:lpstr>Penal Law § 60.12 Other Key Terminology</vt:lpstr>
      <vt:lpstr>“Member of the Same Family or Household”</vt:lpstr>
      <vt:lpstr>PowerPoint Presentation</vt:lpstr>
      <vt:lpstr>PowerPoint Presentation</vt:lpstr>
      <vt:lpstr>PowerPoint Presentation</vt:lpstr>
      <vt:lpstr>CPL § 440.47 Motion for Resentence:  Domestic Violence Cases</vt:lpstr>
      <vt:lpstr>CPL § 440.47 Motion for Resentence:  DO YOU HOLD THE KEYS?</vt:lpstr>
      <vt:lpstr>CPL § 440.47 Motion for Resentence:  Domestic Violence Cases</vt:lpstr>
      <vt:lpstr>Sample Outreach Letter</vt:lpstr>
      <vt:lpstr>Sample Outreach Letter</vt:lpstr>
      <vt:lpstr>Initial Questionnaire</vt:lpstr>
      <vt:lpstr>Initial Questionnaire</vt:lpstr>
      <vt:lpstr>Initial Questionnaire</vt:lpstr>
      <vt:lpstr>DVSJA CPL § 440.47 Resentencing Application Process  </vt:lpstr>
      <vt:lpstr>PowerPoint Presentation</vt:lpstr>
      <vt:lpstr>PowerPoint Presentation</vt:lpstr>
      <vt:lpstr>PowerPoint Presentation</vt:lpstr>
      <vt:lpstr>DVSJA RESENTENCING PROCESS</vt:lpstr>
      <vt:lpstr>REQUEST TO APPLY FOR RESENTENCING</vt:lpstr>
      <vt:lpstr>REQUEST TO APPLY FOR RESENTENCING</vt:lpstr>
      <vt:lpstr>WHAT DOCUMENTATION SHOULD BE INCLUDED WITH THE REQUEST TO SATISFY THE FOUR ELIGIBILITY CRITERIA?</vt:lpstr>
      <vt:lpstr>DVSJA RESENTENCING PROCESS</vt:lpstr>
      <vt:lpstr>DVSJA RESENTENCING PROCESS</vt:lpstr>
      <vt:lpstr>DVSJA RESENTENCING PROCESS</vt:lpstr>
      <vt:lpstr>DVSJA RESENTENCING PROCESS</vt:lpstr>
      <vt:lpstr>EVIDENTIARY ELIGIBILITY CHECKLIST</vt:lpstr>
      <vt:lpstr>DVSJA ELIGIBILITY CHECKLIST</vt:lpstr>
      <vt:lpstr>DVSJA ELIGIBILITY CHECKLIST</vt:lpstr>
      <vt:lpstr>QUESTIONNAIRE: IDENTIFYING AND INVESTIGATING DOMESTIC VIOLENCE</vt:lpstr>
      <vt:lpstr>QUESTIONNAIRE: IDENTIFYING AND INVESTIGATING DOMESTIC VIOLENCE</vt:lpstr>
      <vt:lpstr>QUESTIONNAIRE: IDENTIFYING AND INVESTIGATING DOMESTIC VIOLENCE</vt:lpstr>
      <vt:lpstr>RESENTENCING APPLICATION</vt:lpstr>
      <vt:lpstr>RESENTENCING APPLICATION</vt:lpstr>
      <vt:lpstr>DVSJA RESENTENCING PROCESS</vt:lpstr>
      <vt:lpstr>DVSJA RESENTENCING PROCESS</vt:lpstr>
      <vt:lpstr>DVSJA RESENTENCING PROCESS</vt:lpstr>
      <vt:lpstr>DVSJA RESENTENCING PROCESS</vt:lpstr>
      <vt:lpstr>DVSJA RESENTENCING PROCESS</vt:lpstr>
      <vt:lpstr>DVSJA RESENTENCING PROCESS</vt:lpstr>
      <vt:lpstr>DVSJA RESENTENCING PROCESS</vt:lpstr>
      <vt:lpstr>DVSJA RESENTENCING PROCESS  Step 11: Resentencing</vt:lpstr>
      <vt:lpstr>DVSJA RESENTENCING PROCESS</vt:lpstr>
      <vt:lpstr>DVSJA RESENTENCING:  YOU CAN MAKE THIS HAPPEN</vt:lpstr>
      <vt:lpstr>Selected Issues</vt:lpstr>
      <vt:lpstr>Selected Issues</vt:lpstr>
      <vt:lpstr>Selected Issues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SURVIVORS JUSTICE ACT:  APPLICATION FOR RESENTENCING</dc:title>
  <dc:creator>Alan Rosenthal</dc:creator>
  <cp:lastModifiedBy>Alan Rosenthal</cp:lastModifiedBy>
  <cp:revision>94</cp:revision>
  <cp:lastPrinted>2019-09-30T12:28:21Z</cp:lastPrinted>
  <dcterms:created xsi:type="dcterms:W3CDTF">2019-09-24T14:51:58Z</dcterms:created>
  <dcterms:modified xsi:type="dcterms:W3CDTF">2019-10-08T15:59:54Z</dcterms:modified>
</cp:coreProperties>
</file>